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sldSz cx="18288000" cy="10287000"/>
  <p:notesSz cx="6858000" cy="9144000"/>
  <p:embeddedFontLst>
    <p:embeddedFont>
      <p:font typeface="Cardo" panose="020B0604020202020204" charset="-79"/>
      <p:regular r:id="rId27"/>
    </p:embeddedFont>
    <p:embeddedFont>
      <p:font typeface="Narkisim" panose="020E0502050101010101" pitchFamily="34" charset="-79"/>
      <p:regular r:id="rId28"/>
    </p:embeddedFont>
    <p:embeddedFont>
      <p:font typeface="Algerian" panose="04020705040A02060702" pitchFamily="82" charset="0"/>
      <p:regular r:id="rId29"/>
    </p:embeddedFont>
    <p:embeddedFont>
      <p:font typeface="Libre Baskerville Bold" panose="020B0604020202020204" charset="0"/>
      <p:regular r:id="rId30"/>
    </p:embeddedFont>
    <p:embeddedFont>
      <p:font typeface="DM Serif Display" panose="020B0604020202020204" charset="0"/>
      <p:regular r:id="rId31"/>
    </p:embeddedFont>
    <p:embeddedFont>
      <p:font typeface="Calibri" panose="020F0502020204030204" pitchFamily="34" charset="0"/>
      <p:regular r:id="rId32"/>
      <p:bold r:id="rId33"/>
      <p:italic r:id="rId34"/>
      <p:boldItalic r:id="rId35"/>
    </p:embeddedFont>
    <p:embeddedFont>
      <p:font typeface="Lucida Fax" panose="02060602050505020204" pitchFamily="18" charset="0"/>
      <p:regular r:id="rId36"/>
      <p:bold r:id="rId37"/>
      <p:italic r:id="rId38"/>
      <p:boldItalic r:id="rId39"/>
    </p:embeddedFont>
    <p:embeddedFont>
      <p:font typeface="Castellar" panose="020A0402060406010301" pitchFamily="18" charset="0"/>
      <p:regular r:id="rId40"/>
    </p:embeddedFont>
    <p:embeddedFont>
      <p:font typeface="DM Sans Italics" panose="020B0604020202020204" charset="0"/>
      <p:regular r:id="rId41"/>
    </p:embeddedFont>
    <p:embeddedFont>
      <p:font typeface="Arial" panose="020B0604020202020204" pitchFamily="34" charset="0"/>
      <p:regular r:id="rId42"/>
    </p:embeddedFont>
    <p:embeddedFont>
      <p:font typeface="David" panose="020E0502060401010101" pitchFamily="34" charset="-79"/>
      <p:regular r:id="rId43"/>
      <p:bold r:id="rId44"/>
    </p:embeddedFont>
    <p:embeddedFont>
      <p:font typeface="Imprint MT Shadow" panose="04020605060303030202" pitchFamily="82" charset="0"/>
      <p:regular r:id="rId45"/>
    </p:embeddedFont>
    <p:embeddedFont>
      <p:font typeface="Bernoru" panose="020B0604020202020204" charset="0"/>
      <p:regular r:id="rId46"/>
    </p:embeddedFont>
    <p:embeddedFont>
      <p:font typeface="DM Sans" panose="020B0604020202020204" charset="0"/>
      <p:regular r:id="rId47"/>
    </p:embeddedFont>
    <p:embeddedFont>
      <p:font typeface="Noto Serif Bold" panose="020B0604020202020204" charset="0"/>
      <p:regular r:id="rId48"/>
    </p:embeddedFont>
    <p:embeddedFont>
      <p:font typeface="Noto Serif" panose="020B0604020202020204" charset="0"/>
      <p:regular r:id="rId4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7" d="100"/>
          <a:sy n="47" d="100"/>
        </p:scale>
        <p:origin x="552" y="4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3.fntdata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42" Type="http://schemas.openxmlformats.org/officeDocument/2006/relationships/font" Target="fonts/font16.fntdata"/><Relationship Id="rId47" Type="http://schemas.openxmlformats.org/officeDocument/2006/relationships/font" Target="fonts/font21.fntdata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3.fntdata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font" Target="fonts/font14.fntdata"/><Relationship Id="rId45" Type="http://schemas.openxmlformats.org/officeDocument/2006/relationships/font" Target="fonts/font19.fntdata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4" Type="http://schemas.openxmlformats.org/officeDocument/2006/relationships/font" Target="fonts/font18.fntdata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3" Type="http://schemas.openxmlformats.org/officeDocument/2006/relationships/font" Target="fonts/font17.fntdata"/><Relationship Id="rId48" Type="http://schemas.openxmlformats.org/officeDocument/2006/relationships/font" Target="fonts/font22.fntdata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font" Target="fonts/font12.fntdata"/><Relationship Id="rId46" Type="http://schemas.openxmlformats.org/officeDocument/2006/relationships/font" Target="fonts/font20.fntdata"/><Relationship Id="rId20" Type="http://schemas.openxmlformats.org/officeDocument/2006/relationships/slide" Target="slides/slide19.xml"/><Relationship Id="rId41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49" Type="http://schemas.openxmlformats.org/officeDocument/2006/relationships/font" Target="fonts/font23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35.svg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sv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svg"/><Relationship Id="rId7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6.svg"/><Relationship Id="rId10" Type="http://schemas.openxmlformats.org/officeDocument/2006/relationships/image" Target="../media/image3.png"/><Relationship Id="rId4" Type="http://schemas.openxmlformats.org/officeDocument/2006/relationships/image" Target="../media/image11.png"/><Relationship Id="rId9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sv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DE59">
                <a:alpha val="100000"/>
              </a:srgbClr>
            </a:gs>
            <a:gs pos="100000">
              <a:srgbClr val="FF914D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67465" y="-782149"/>
            <a:ext cx="19032343" cy="11069149"/>
          </a:xfrm>
          <a:custGeom>
            <a:avLst/>
            <a:gdLst/>
            <a:ahLst/>
            <a:cxnLst/>
            <a:rect l="l" t="t" r="r" b="b"/>
            <a:pathLst>
              <a:path w="19032343" h="11069149">
                <a:moveTo>
                  <a:pt x="0" y="0"/>
                </a:moveTo>
                <a:lnTo>
                  <a:pt x="19032343" y="0"/>
                </a:lnTo>
                <a:lnTo>
                  <a:pt x="19032343" y="11069149"/>
                </a:lnTo>
                <a:lnTo>
                  <a:pt x="0" y="110691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558" b="-11996"/>
            </a:stretch>
          </a:blipFill>
          <a:ln w="523875" cap="sq">
            <a:solidFill>
              <a:srgbClr val="CCCCCC"/>
            </a:solidFill>
            <a:prstDash val="solid"/>
            <a:miter/>
          </a:ln>
        </p:spPr>
      </p:sp>
      <p:sp>
        <p:nvSpPr>
          <p:cNvPr id="3" name="Freeform 3"/>
          <p:cNvSpPr/>
          <p:nvPr/>
        </p:nvSpPr>
        <p:spPr>
          <a:xfrm>
            <a:off x="4885347" y="7362314"/>
            <a:ext cx="7117343" cy="2394015"/>
          </a:xfrm>
          <a:custGeom>
            <a:avLst/>
            <a:gdLst/>
            <a:ahLst/>
            <a:cxnLst/>
            <a:rect l="l" t="t" r="r" b="b"/>
            <a:pathLst>
              <a:path w="7117343" h="2394015">
                <a:moveTo>
                  <a:pt x="0" y="0"/>
                </a:moveTo>
                <a:lnTo>
                  <a:pt x="7117343" y="0"/>
                </a:lnTo>
                <a:lnTo>
                  <a:pt x="7117343" y="2394015"/>
                </a:lnTo>
                <a:lnTo>
                  <a:pt x="0" y="239401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4370788" y="2758492"/>
            <a:ext cx="9555837" cy="9444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927"/>
              </a:lnSpc>
              <a:spcBef>
                <a:spcPct val="0"/>
              </a:spcBef>
            </a:pPr>
            <a:r>
              <a:rPr lang="en-US" sz="4800" dirty="0" smtClean="0">
                <a:solidFill>
                  <a:srgbClr val="000000"/>
                </a:solidFill>
                <a:latin typeface="Cardo"/>
              </a:rPr>
              <a:t>Name :</a:t>
            </a:r>
            <a:r>
              <a:rPr lang="en-US" sz="4800" dirty="0" err="1" smtClean="0">
                <a:solidFill>
                  <a:srgbClr val="000000"/>
                </a:solidFill>
                <a:latin typeface="Cardo"/>
              </a:rPr>
              <a:t>Thirunavukkarasu</a:t>
            </a:r>
            <a:r>
              <a:rPr lang="en-US" sz="4800" dirty="0">
                <a:solidFill>
                  <a:srgbClr val="000000"/>
                </a:solidFill>
                <a:latin typeface="Cardo"/>
              </a:rPr>
              <a:t>. R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370787" y="3702981"/>
            <a:ext cx="8153401" cy="9444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927"/>
              </a:lnSpc>
              <a:spcBef>
                <a:spcPct val="0"/>
              </a:spcBef>
            </a:pPr>
            <a:r>
              <a:rPr lang="en-US" sz="4800" dirty="0" err="1" smtClean="0">
                <a:solidFill>
                  <a:srgbClr val="000000"/>
                </a:solidFill>
                <a:latin typeface="Cardo"/>
              </a:rPr>
              <a:t>Reg</a:t>
            </a:r>
            <a:r>
              <a:rPr lang="en-US" sz="4800" dirty="0" smtClean="0">
                <a:solidFill>
                  <a:srgbClr val="000000"/>
                </a:solidFill>
                <a:latin typeface="Cardo"/>
              </a:rPr>
              <a:t> no:422521104039</a:t>
            </a:r>
            <a:endParaRPr lang="en-US" sz="4800" dirty="0">
              <a:solidFill>
                <a:srgbClr val="000000"/>
              </a:solidFill>
              <a:latin typeface="Cardo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4370787" y="4796721"/>
            <a:ext cx="11412907" cy="8079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272"/>
              </a:lnSpc>
              <a:spcBef>
                <a:spcPct val="0"/>
              </a:spcBef>
            </a:pPr>
            <a:r>
              <a:rPr lang="en-US" sz="4824" dirty="0" smtClean="0">
                <a:solidFill>
                  <a:srgbClr val="000000"/>
                </a:solidFill>
                <a:latin typeface="Cardo"/>
              </a:rPr>
              <a:t>Email id:thirunathiruna186@gmail.com</a:t>
            </a:r>
            <a:endParaRPr lang="en-US" sz="4824" dirty="0">
              <a:solidFill>
                <a:srgbClr val="000000"/>
              </a:solidFill>
              <a:latin typeface="Cardo"/>
            </a:endParaRPr>
          </a:p>
        </p:txBody>
      </p:sp>
      <p:sp>
        <p:nvSpPr>
          <p:cNvPr id="7" name="Freeform 7"/>
          <p:cNvSpPr/>
          <p:nvPr/>
        </p:nvSpPr>
        <p:spPr>
          <a:xfrm>
            <a:off x="3733800" y="1370454"/>
            <a:ext cx="11726740" cy="6019800"/>
          </a:xfrm>
          <a:custGeom>
            <a:avLst/>
            <a:gdLst/>
            <a:ahLst/>
            <a:cxnLst/>
            <a:rect l="l" t="t" r="r" b="b"/>
            <a:pathLst>
              <a:path w="8833128" h="5171554">
                <a:moveTo>
                  <a:pt x="0" y="0"/>
                </a:moveTo>
                <a:lnTo>
                  <a:pt x="8833128" y="0"/>
                </a:lnTo>
                <a:lnTo>
                  <a:pt x="8833128" y="5171555"/>
                </a:lnTo>
                <a:lnTo>
                  <a:pt x="0" y="517155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92" r="-292" b="-1078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259933" y="-571499"/>
            <a:ext cx="18547933" cy="10624990"/>
          </a:xfrm>
          <a:custGeom>
            <a:avLst/>
            <a:gdLst/>
            <a:ahLst/>
            <a:cxnLst/>
            <a:rect l="l" t="t" r="r" b="b"/>
            <a:pathLst>
              <a:path w="18288099" h="10287000">
                <a:moveTo>
                  <a:pt x="0" y="0"/>
                </a:moveTo>
                <a:lnTo>
                  <a:pt x="18288099" y="0"/>
                </a:lnTo>
                <a:lnTo>
                  <a:pt x="18288099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60000"/>
            </a:blip>
            <a:stretch>
              <a:fillRect l="-291" t="-423" b="-4477"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F8C7">
                <a:alpha val="100000"/>
              </a:srgbClr>
            </a:gs>
            <a:gs pos="100000">
              <a:srgbClr val="F19B08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600565">
            <a:off x="13572298" y="-796392"/>
            <a:ext cx="3773328" cy="13451328"/>
            <a:chOff x="0" y="0"/>
            <a:chExt cx="993798" cy="354273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93798" cy="3542737"/>
            </a:xfrm>
            <a:custGeom>
              <a:avLst/>
              <a:gdLst/>
              <a:ahLst/>
              <a:cxnLst/>
              <a:rect l="l" t="t" r="r" b="b"/>
              <a:pathLst>
                <a:path w="993798" h="3542737">
                  <a:moveTo>
                    <a:pt x="0" y="0"/>
                  </a:moveTo>
                  <a:lnTo>
                    <a:pt x="993798" y="0"/>
                  </a:lnTo>
                  <a:lnTo>
                    <a:pt x="993798" y="3542737"/>
                  </a:lnTo>
                  <a:lnTo>
                    <a:pt x="0" y="3542737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993798" cy="35617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6934188">
            <a:off x="12717199" y="8937862"/>
            <a:ext cx="9752965" cy="1032847"/>
          </a:xfrm>
          <a:custGeom>
            <a:avLst/>
            <a:gdLst/>
            <a:ahLst/>
            <a:cxnLst/>
            <a:rect l="l" t="t" r="r" b="b"/>
            <a:pathLst>
              <a:path w="9752965" h="1032847">
                <a:moveTo>
                  <a:pt x="0" y="0"/>
                </a:moveTo>
                <a:lnTo>
                  <a:pt x="9752965" y="0"/>
                </a:lnTo>
                <a:lnTo>
                  <a:pt x="9752965" y="1032847"/>
                </a:lnTo>
                <a:lnTo>
                  <a:pt x="0" y="103284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6495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28700" y="671408"/>
            <a:ext cx="6953735" cy="8943823"/>
          </a:xfrm>
          <a:custGeom>
            <a:avLst/>
            <a:gdLst/>
            <a:ahLst/>
            <a:cxnLst/>
            <a:rect l="l" t="t" r="r" b="b"/>
            <a:pathLst>
              <a:path w="6953735" h="8943823">
                <a:moveTo>
                  <a:pt x="0" y="0"/>
                </a:moveTo>
                <a:lnTo>
                  <a:pt x="6953735" y="0"/>
                </a:lnTo>
                <a:lnTo>
                  <a:pt x="6953735" y="8943823"/>
                </a:lnTo>
                <a:lnTo>
                  <a:pt x="0" y="894382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7982435" y="671408"/>
            <a:ext cx="9276865" cy="8944184"/>
          </a:xfrm>
          <a:custGeom>
            <a:avLst/>
            <a:gdLst/>
            <a:ahLst/>
            <a:cxnLst/>
            <a:rect l="l" t="t" r="r" b="b"/>
            <a:pathLst>
              <a:path w="9276865" h="8944184">
                <a:moveTo>
                  <a:pt x="0" y="0"/>
                </a:moveTo>
                <a:lnTo>
                  <a:pt x="9276865" y="0"/>
                </a:lnTo>
                <a:lnTo>
                  <a:pt x="9276865" y="8944184"/>
                </a:lnTo>
                <a:lnTo>
                  <a:pt x="0" y="894418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588" r="-588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272656" y="-268584"/>
            <a:ext cx="18833312" cy="11080643"/>
          </a:xfrm>
          <a:custGeom>
            <a:avLst/>
            <a:gdLst/>
            <a:ahLst/>
            <a:cxnLst/>
            <a:rect l="l" t="t" r="r" b="b"/>
            <a:pathLst>
              <a:path w="18833312" h="11080643">
                <a:moveTo>
                  <a:pt x="0" y="0"/>
                </a:moveTo>
                <a:lnTo>
                  <a:pt x="18833312" y="0"/>
                </a:lnTo>
                <a:lnTo>
                  <a:pt x="18833312" y="11080644"/>
                </a:lnTo>
                <a:lnTo>
                  <a:pt x="0" y="1108064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F8C7">
                <a:alpha val="100000"/>
              </a:srgbClr>
            </a:gs>
            <a:gs pos="100000">
              <a:srgbClr val="F19B08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600565">
            <a:off x="13572298" y="-796392"/>
            <a:ext cx="3773328" cy="13451328"/>
            <a:chOff x="0" y="0"/>
            <a:chExt cx="993798" cy="354273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93798" cy="3542737"/>
            </a:xfrm>
            <a:custGeom>
              <a:avLst/>
              <a:gdLst/>
              <a:ahLst/>
              <a:cxnLst/>
              <a:rect l="l" t="t" r="r" b="b"/>
              <a:pathLst>
                <a:path w="993798" h="3542737">
                  <a:moveTo>
                    <a:pt x="0" y="0"/>
                  </a:moveTo>
                  <a:lnTo>
                    <a:pt x="993798" y="0"/>
                  </a:lnTo>
                  <a:lnTo>
                    <a:pt x="993798" y="3542737"/>
                  </a:lnTo>
                  <a:lnTo>
                    <a:pt x="0" y="3542737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993798" cy="35617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6934188">
            <a:off x="12717199" y="8937862"/>
            <a:ext cx="9752965" cy="1032847"/>
          </a:xfrm>
          <a:custGeom>
            <a:avLst/>
            <a:gdLst/>
            <a:ahLst/>
            <a:cxnLst/>
            <a:rect l="l" t="t" r="r" b="b"/>
            <a:pathLst>
              <a:path w="9752965" h="1032847">
                <a:moveTo>
                  <a:pt x="0" y="0"/>
                </a:moveTo>
                <a:lnTo>
                  <a:pt x="9752965" y="0"/>
                </a:lnTo>
                <a:lnTo>
                  <a:pt x="9752965" y="1032847"/>
                </a:lnTo>
                <a:lnTo>
                  <a:pt x="0" y="103284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6495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28700" y="1434233"/>
            <a:ext cx="15872611" cy="8432325"/>
          </a:xfrm>
          <a:custGeom>
            <a:avLst/>
            <a:gdLst/>
            <a:ahLst/>
            <a:cxnLst/>
            <a:rect l="l" t="t" r="r" b="b"/>
            <a:pathLst>
              <a:path w="15872611" h="8432325">
                <a:moveTo>
                  <a:pt x="0" y="0"/>
                </a:moveTo>
                <a:lnTo>
                  <a:pt x="15872611" y="0"/>
                </a:lnTo>
                <a:lnTo>
                  <a:pt x="15872611" y="8432325"/>
                </a:lnTo>
                <a:lnTo>
                  <a:pt x="0" y="84323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28700" y="339703"/>
            <a:ext cx="4305300" cy="6805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74"/>
              </a:lnSpc>
              <a:spcBef>
                <a:spcPct val="0"/>
              </a:spcBef>
            </a:pPr>
            <a:r>
              <a:rPr lang="en-US" sz="4287" dirty="0">
                <a:solidFill>
                  <a:srgbClr val="100F0D"/>
                </a:solidFill>
                <a:latin typeface="Noto Serif" panose="020B0604020202020204" charset="0"/>
                <a:ea typeface="Noto Serif" panose="020B0604020202020204" charset="0"/>
                <a:cs typeface="Noto Serif" panose="020B0604020202020204" charset="0"/>
              </a:rPr>
              <a:t>Model Training :</a:t>
            </a:r>
          </a:p>
        </p:txBody>
      </p:sp>
      <p:sp>
        <p:nvSpPr>
          <p:cNvPr id="8" name="Freeform 8"/>
          <p:cNvSpPr/>
          <p:nvPr/>
        </p:nvSpPr>
        <p:spPr>
          <a:xfrm>
            <a:off x="-228600" y="-190500"/>
            <a:ext cx="18789256" cy="11002559"/>
          </a:xfrm>
          <a:custGeom>
            <a:avLst/>
            <a:gdLst/>
            <a:ahLst/>
            <a:cxnLst/>
            <a:rect l="l" t="t" r="r" b="b"/>
            <a:pathLst>
              <a:path w="18833312" h="11080643">
                <a:moveTo>
                  <a:pt x="0" y="0"/>
                </a:moveTo>
                <a:lnTo>
                  <a:pt x="18833312" y="0"/>
                </a:lnTo>
                <a:lnTo>
                  <a:pt x="18833312" y="11080644"/>
                </a:lnTo>
                <a:lnTo>
                  <a:pt x="0" y="1108064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F8C7">
                <a:alpha val="100000"/>
              </a:srgbClr>
            </a:gs>
            <a:gs pos="100000">
              <a:srgbClr val="F19B08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600565">
            <a:off x="13572298" y="-796392"/>
            <a:ext cx="3773328" cy="13451328"/>
            <a:chOff x="0" y="0"/>
            <a:chExt cx="993798" cy="354273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93798" cy="3542737"/>
            </a:xfrm>
            <a:custGeom>
              <a:avLst/>
              <a:gdLst/>
              <a:ahLst/>
              <a:cxnLst/>
              <a:rect l="l" t="t" r="r" b="b"/>
              <a:pathLst>
                <a:path w="993798" h="3542737">
                  <a:moveTo>
                    <a:pt x="0" y="0"/>
                  </a:moveTo>
                  <a:lnTo>
                    <a:pt x="993798" y="0"/>
                  </a:lnTo>
                  <a:lnTo>
                    <a:pt x="993798" y="3542737"/>
                  </a:lnTo>
                  <a:lnTo>
                    <a:pt x="0" y="3542737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993798" cy="35617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028700" y="923925"/>
            <a:ext cx="14763399" cy="9995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33"/>
              </a:lnSpc>
            </a:pPr>
            <a:r>
              <a:rPr lang="en-US" sz="6600" spc="613" dirty="0">
                <a:solidFill>
                  <a:srgbClr val="100F0D"/>
                </a:solidFill>
                <a:latin typeface="Lucida Fax" panose="02060602050505020204" pitchFamily="18" charset="0"/>
              </a:rPr>
              <a:t>2)INTEGRATING WITH FLASK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2419540"/>
            <a:ext cx="12987976" cy="69813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07816" lvl="1" indent="-253908" algn="l">
              <a:lnSpc>
                <a:spcPts val="3245"/>
              </a:lnSpc>
              <a:buFont typeface="Arial"/>
              <a:buChar char="•"/>
            </a:pPr>
            <a:r>
              <a:rPr lang="en-US" sz="2352" spc="230" dirty="0">
                <a:solidFill>
                  <a:srgbClr val="424446"/>
                </a:solidFill>
                <a:latin typeface="Noto Serif Bold"/>
              </a:rPr>
              <a:t>Setting Up Shop:</a:t>
            </a:r>
          </a:p>
          <a:p>
            <a:pPr marL="507816" lvl="1" indent="-253908" algn="l">
              <a:lnSpc>
                <a:spcPts val="3245"/>
              </a:lnSpc>
              <a:buFont typeface="Arial"/>
              <a:buChar char="•"/>
            </a:pPr>
            <a:endParaRPr lang="en-US" sz="2352" spc="230" dirty="0">
              <a:solidFill>
                <a:srgbClr val="424446"/>
              </a:solidFill>
              <a:latin typeface="Noto Serif Bold"/>
            </a:endParaRPr>
          </a:p>
          <a:p>
            <a:pPr marL="507816" lvl="1" indent="-253908" algn="l">
              <a:lnSpc>
                <a:spcPts val="3245"/>
              </a:lnSpc>
              <a:buFont typeface="Arial"/>
              <a:buChar char="•"/>
            </a:pPr>
            <a:r>
              <a:rPr lang="en-US" sz="2352" spc="230" dirty="0">
                <a:solidFill>
                  <a:srgbClr val="424446"/>
                </a:solidFill>
                <a:latin typeface="Noto Serif Bold"/>
              </a:rPr>
              <a:t>Imagine a shop with tools (libraries) to build a </a:t>
            </a:r>
            <a:r>
              <a:rPr lang="en-US" sz="2352" spc="230" dirty="0" err="1">
                <a:solidFill>
                  <a:srgbClr val="424446"/>
                </a:solidFill>
                <a:latin typeface="Noto Serif Bold"/>
              </a:rPr>
              <a:t>chatbot</a:t>
            </a:r>
            <a:r>
              <a:rPr lang="en-US" sz="2352" spc="230" dirty="0">
                <a:solidFill>
                  <a:srgbClr val="424446"/>
                </a:solidFill>
                <a:latin typeface="Noto Serif Bold"/>
              </a:rPr>
              <a:t>. We gather Flask (web framework), tools for understanding words (</a:t>
            </a:r>
            <a:r>
              <a:rPr lang="en-US" sz="2352" spc="230" dirty="0" err="1">
                <a:solidFill>
                  <a:srgbClr val="424446"/>
                </a:solidFill>
                <a:latin typeface="Noto Serif Bold"/>
              </a:rPr>
              <a:t>nltk</a:t>
            </a:r>
            <a:r>
              <a:rPr lang="en-US" sz="2352" spc="230" dirty="0">
                <a:solidFill>
                  <a:srgbClr val="424446"/>
                </a:solidFill>
                <a:latin typeface="Noto Serif Bold"/>
              </a:rPr>
              <a:t>), and tools for working with the brain (</a:t>
            </a:r>
            <a:r>
              <a:rPr lang="en-US" sz="2352" spc="230" dirty="0" err="1">
                <a:solidFill>
                  <a:srgbClr val="424446"/>
                </a:solidFill>
                <a:latin typeface="Noto Serif Bold"/>
              </a:rPr>
              <a:t>Keras</a:t>
            </a:r>
            <a:r>
              <a:rPr lang="en-US" sz="2352" spc="230" dirty="0">
                <a:solidFill>
                  <a:srgbClr val="424446"/>
                </a:solidFill>
                <a:latin typeface="Noto Serif Bold"/>
              </a:rPr>
              <a:t>) of the </a:t>
            </a:r>
            <a:r>
              <a:rPr lang="en-US" sz="2352" spc="230" dirty="0" err="1">
                <a:solidFill>
                  <a:srgbClr val="424446"/>
                </a:solidFill>
                <a:latin typeface="Noto Serif Bold"/>
              </a:rPr>
              <a:t>chatbot</a:t>
            </a:r>
            <a:r>
              <a:rPr lang="en-US" sz="2352" spc="230" dirty="0">
                <a:solidFill>
                  <a:srgbClr val="424446"/>
                </a:solidFill>
                <a:latin typeface="Noto Serif Bold"/>
              </a:rPr>
              <a:t>.</a:t>
            </a:r>
          </a:p>
          <a:p>
            <a:pPr marL="507816" lvl="1" indent="-253908" algn="l">
              <a:lnSpc>
                <a:spcPts val="3245"/>
              </a:lnSpc>
              <a:buFont typeface="Arial"/>
              <a:buChar char="•"/>
            </a:pPr>
            <a:r>
              <a:rPr lang="en-US" sz="2352" spc="230" dirty="0">
                <a:solidFill>
                  <a:srgbClr val="424446"/>
                </a:solidFill>
                <a:latin typeface="Noto Serif Bold"/>
              </a:rPr>
              <a:t>We create a workspace (app) and a helper (stemmer) to shrink words to their core (run -&gt; running).</a:t>
            </a:r>
          </a:p>
          <a:p>
            <a:pPr marL="507816" lvl="1" indent="-253908" algn="l">
              <a:lnSpc>
                <a:spcPts val="3245"/>
              </a:lnSpc>
              <a:buFont typeface="Arial"/>
              <a:buChar char="•"/>
            </a:pPr>
            <a:r>
              <a:rPr lang="en-US" sz="2352" spc="230" dirty="0">
                <a:solidFill>
                  <a:srgbClr val="424446"/>
                </a:solidFill>
                <a:latin typeface="Noto Serif Bold"/>
              </a:rPr>
              <a:t>We gather instructions (data) on how people talk to the </a:t>
            </a:r>
            <a:r>
              <a:rPr lang="en-US" sz="2352" spc="230" dirty="0" err="1">
                <a:solidFill>
                  <a:srgbClr val="424446"/>
                </a:solidFill>
                <a:latin typeface="Noto Serif Bold"/>
              </a:rPr>
              <a:t>chatbot</a:t>
            </a:r>
            <a:r>
              <a:rPr lang="en-US" sz="2352" spc="230" dirty="0">
                <a:solidFill>
                  <a:srgbClr val="424446"/>
                </a:solidFill>
                <a:latin typeface="Noto Serif Bold"/>
              </a:rPr>
              <a:t> from a file.</a:t>
            </a:r>
          </a:p>
          <a:p>
            <a:pPr marL="507816" lvl="1" indent="-253908" algn="l">
              <a:lnSpc>
                <a:spcPts val="3245"/>
              </a:lnSpc>
              <a:buFont typeface="Arial"/>
              <a:buChar char="•"/>
            </a:pPr>
            <a:endParaRPr lang="en-US" sz="2352" spc="230" dirty="0">
              <a:solidFill>
                <a:srgbClr val="424446"/>
              </a:solidFill>
              <a:latin typeface="Noto Serif Bold"/>
            </a:endParaRPr>
          </a:p>
          <a:p>
            <a:pPr marL="507816" lvl="1" indent="-253908" algn="l">
              <a:lnSpc>
                <a:spcPts val="3245"/>
              </a:lnSpc>
              <a:buFont typeface="Arial"/>
              <a:buChar char="•"/>
            </a:pPr>
            <a:r>
              <a:rPr lang="en-US" sz="2352" spc="230" dirty="0">
                <a:solidFill>
                  <a:srgbClr val="424446"/>
                </a:solidFill>
                <a:latin typeface="Noto Serif Bold"/>
              </a:rPr>
              <a:t>Understanding You:</a:t>
            </a:r>
          </a:p>
          <a:p>
            <a:pPr marL="507816" lvl="1" indent="-253908" algn="l">
              <a:lnSpc>
                <a:spcPts val="3245"/>
              </a:lnSpc>
              <a:buFont typeface="Arial"/>
              <a:buChar char="•"/>
            </a:pPr>
            <a:endParaRPr lang="en-US" sz="2352" spc="230" dirty="0">
              <a:solidFill>
                <a:srgbClr val="424446"/>
              </a:solidFill>
              <a:latin typeface="Noto Serif Bold"/>
            </a:endParaRPr>
          </a:p>
          <a:p>
            <a:pPr marL="507816" lvl="1" indent="-253908" algn="l">
              <a:lnSpc>
                <a:spcPts val="3245"/>
              </a:lnSpc>
              <a:buFont typeface="Arial"/>
              <a:buChar char="•"/>
            </a:pPr>
            <a:r>
              <a:rPr lang="en-US" sz="2352" spc="230" dirty="0">
                <a:solidFill>
                  <a:srgbClr val="424446"/>
                </a:solidFill>
                <a:latin typeface="Noto Serif Bold"/>
              </a:rPr>
              <a:t>We take your question and break it down into separate words.</a:t>
            </a:r>
          </a:p>
          <a:p>
            <a:pPr marL="507816" lvl="1" indent="-253908" algn="l">
              <a:lnSpc>
                <a:spcPts val="3245"/>
              </a:lnSpc>
              <a:buFont typeface="Arial"/>
              <a:buChar char="•"/>
            </a:pPr>
            <a:r>
              <a:rPr lang="en-US" sz="2352" spc="230" dirty="0">
                <a:solidFill>
                  <a:srgbClr val="424446"/>
                </a:solidFill>
                <a:latin typeface="Noto Serif Bold"/>
              </a:rPr>
              <a:t>We check if these words are in our list of important words and create a special code (bag of words) to represent your question.</a:t>
            </a:r>
          </a:p>
          <a:p>
            <a:pPr marL="507816" lvl="1" indent="-253908" algn="l">
              <a:lnSpc>
                <a:spcPts val="3245"/>
              </a:lnSpc>
              <a:buFont typeface="Arial"/>
              <a:buChar char="•"/>
            </a:pPr>
            <a:r>
              <a:rPr lang="en-US" sz="2352" spc="230" dirty="0">
                <a:solidFill>
                  <a:srgbClr val="424446"/>
                </a:solidFill>
                <a:latin typeface="Noto Serif Bold"/>
              </a:rPr>
              <a:t>We ask the </a:t>
            </a:r>
            <a:r>
              <a:rPr lang="en-US" sz="2352" spc="230" dirty="0" err="1">
                <a:solidFill>
                  <a:srgbClr val="424446"/>
                </a:solidFill>
                <a:latin typeface="Noto Serif Bold"/>
              </a:rPr>
              <a:t>chatbot's</a:t>
            </a:r>
            <a:r>
              <a:rPr lang="en-US" sz="2352" spc="230" dirty="0">
                <a:solidFill>
                  <a:srgbClr val="424446"/>
                </a:solidFill>
                <a:latin typeface="Noto Serif Bold"/>
              </a:rPr>
              <a:t> brain what kind of question this is based on the code.</a:t>
            </a:r>
          </a:p>
        </p:txBody>
      </p:sp>
      <p:sp>
        <p:nvSpPr>
          <p:cNvPr id="7" name="Freeform 7"/>
          <p:cNvSpPr/>
          <p:nvPr/>
        </p:nvSpPr>
        <p:spPr>
          <a:xfrm rot="6934188">
            <a:off x="12717199" y="8937862"/>
            <a:ext cx="9752965" cy="1032847"/>
          </a:xfrm>
          <a:custGeom>
            <a:avLst/>
            <a:gdLst/>
            <a:ahLst/>
            <a:cxnLst/>
            <a:rect l="l" t="t" r="r" b="b"/>
            <a:pathLst>
              <a:path w="9752965" h="1032847">
                <a:moveTo>
                  <a:pt x="0" y="0"/>
                </a:moveTo>
                <a:lnTo>
                  <a:pt x="9752965" y="0"/>
                </a:lnTo>
                <a:lnTo>
                  <a:pt x="9752965" y="1032847"/>
                </a:lnTo>
                <a:lnTo>
                  <a:pt x="0" y="103284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6495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228600" y="-268584"/>
            <a:ext cx="18789256" cy="11080643"/>
          </a:xfrm>
          <a:custGeom>
            <a:avLst/>
            <a:gdLst/>
            <a:ahLst/>
            <a:cxnLst/>
            <a:rect l="l" t="t" r="r" b="b"/>
            <a:pathLst>
              <a:path w="18833312" h="11080643">
                <a:moveTo>
                  <a:pt x="0" y="0"/>
                </a:moveTo>
                <a:lnTo>
                  <a:pt x="18833312" y="0"/>
                </a:lnTo>
                <a:lnTo>
                  <a:pt x="18833312" y="11080644"/>
                </a:lnTo>
                <a:lnTo>
                  <a:pt x="0" y="110806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F8C7">
                <a:alpha val="100000"/>
              </a:srgbClr>
            </a:gs>
            <a:gs pos="100000">
              <a:srgbClr val="F19B08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600565">
            <a:off x="13572298" y="-796392"/>
            <a:ext cx="3773328" cy="13451328"/>
            <a:chOff x="0" y="0"/>
            <a:chExt cx="993798" cy="354273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93798" cy="3542737"/>
            </a:xfrm>
            <a:custGeom>
              <a:avLst/>
              <a:gdLst/>
              <a:ahLst/>
              <a:cxnLst/>
              <a:rect l="l" t="t" r="r" b="b"/>
              <a:pathLst>
                <a:path w="993798" h="3542737">
                  <a:moveTo>
                    <a:pt x="0" y="0"/>
                  </a:moveTo>
                  <a:lnTo>
                    <a:pt x="993798" y="0"/>
                  </a:lnTo>
                  <a:lnTo>
                    <a:pt x="993798" y="3542737"/>
                  </a:lnTo>
                  <a:lnTo>
                    <a:pt x="0" y="3542737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993798" cy="35617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028700" y="981075"/>
            <a:ext cx="10467083" cy="82422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0549" lvl="1" indent="-300275" algn="l">
              <a:lnSpc>
                <a:spcPts val="3838"/>
              </a:lnSpc>
              <a:buFont typeface="Arial"/>
              <a:buChar char="•"/>
            </a:pPr>
            <a:r>
              <a:rPr lang="en-US" sz="2781" spc="272">
                <a:solidFill>
                  <a:srgbClr val="424446"/>
                </a:solidFill>
                <a:latin typeface="Noto Serif Bold"/>
              </a:rPr>
              <a:t>Giving You an Answer:</a:t>
            </a:r>
          </a:p>
          <a:p>
            <a:pPr marL="600549" lvl="1" indent="-300275" algn="l">
              <a:lnSpc>
                <a:spcPts val="3838"/>
              </a:lnSpc>
              <a:buFont typeface="Arial"/>
              <a:buChar char="•"/>
            </a:pPr>
            <a:endParaRPr lang="en-US" sz="2781" spc="272">
              <a:solidFill>
                <a:srgbClr val="424446"/>
              </a:solidFill>
              <a:latin typeface="Noto Serif Bold"/>
            </a:endParaRPr>
          </a:p>
          <a:p>
            <a:pPr marL="600549" lvl="1" indent="-300275" algn="l">
              <a:lnSpc>
                <a:spcPts val="3838"/>
              </a:lnSpc>
              <a:buFont typeface="Arial"/>
              <a:buChar char="•"/>
            </a:pPr>
            <a:r>
              <a:rPr lang="en-US" sz="2781" spc="272">
                <a:solidFill>
                  <a:srgbClr val="424446"/>
                </a:solidFill>
                <a:latin typeface="Noto Serif Bold"/>
              </a:rPr>
              <a:t>The brain checks its knowledge (data) and finds the conversation that matches the kind of question you asked.</a:t>
            </a:r>
          </a:p>
          <a:p>
            <a:pPr marL="600549" lvl="1" indent="-300275" algn="l">
              <a:lnSpc>
                <a:spcPts val="3838"/>
              </a:lnSpc>
              <a:buFont typeface="Arial"/>
              <a:buChar char="•"/>
            </a:pPr>
            <a:r>
              <a:rPr lang="en-US" sz="2781" spc="272">
                <a:solidFill>
                  <a:srgbClr val="424446"/>
                </a:solidFill>
                <a:latin typeface="Noto Serif Bold"/>
              </a:rPr>
              <a:t>It picks a random answer from that conversation.</a:t>
            </a:r>
          </a:p>
          <a:p>
            <a:pPr marL="600549" lvl="1" indent="-300275" algn="l">
              <a:lnSpc>
                <a:spcPts val="3838"/>
              </a:lnSpc>
              <a:buFont typeface="Arial"/>
              <a:buChar char="•"/>
            </a:pPr>
            <a:r>
              <a:rPr lang="en-US" sz="2781" spc="272">
                <a:solidFill>
                  <a:srgbClr val="424446"/>
                </a:solidFill>
                <a:latin typeface="Noto Serif Bold"/>
              </a:rPr>
              <a:t>If the answer needs a special code (like a booking ID), it creates one and puts it in the answer.</a:t>
            </a:r>
          </a:p>
          <a:p>
            <a:pPr marL="600549" lvl="1" indent="-300275" algn="l">
              <a:lnSpc>
                <a:spcPts val="3838"/>
              </a:lnSpc>
              <a:buFont typeface="Arial"/>
              <a:buChar char="•"/>
            </a:pPr>
            <a:endParaRPr lang="en-US" sz="2781" spc="272">
              <a:solidFill>
                <a:srgbClr val="424446"/>
              </a:solidFill>
              <a:latin typeface="Noto Serif Bold"/>
            </a:endParaRPr>
          </a:p>
          <a:p>
            <a:pPr marL="600549" lvl="1" indent="-300275" algn="l">
              <a:lnSpc>
                <a:spcPts val="3838"/>
              </a:lnSpc>
              <a:buFont typeface="Arial"/>
              <a:buChar char="•"/>
            </a:pPr>
            <a:r>
              <a:rPr lang="en-US" sz="2781" spc="272">
                <a:solidFill>
                  <a:srgbClr val="424446"/>
                </a:solidFill>
                <a:latin typeface="Noto Serif Bold"/>
              </a:rPr>
              <a:t>Chat Interface:</a:t>
            </a:r>
          </a:p>
          <a:p>
            <a:pPr marL="600549" lvl="1" indent="-300275" algn="l">
              <a:lnSpc>
                <a:spcPts val="3838"/>
              </a:lnSpc>
              <a:buFont typeface="Arial"/>
              <a:buChar char="•"/>
            </a:pPr>
            <a:r>
              <a:rPr lang="en-US" sz="2781" spc="272">
                <a:solidFill>
                  <a:srgbClr val="424446"/>
                </a:solidFill>
                <a:latin typeface="Noto Serif Bold"/>
              </a:rPr>
              <a:t>You see a web page where you can type your questions.</a:t>
            </a:r>
          </a:p>
          <a:p>
            <a:pPr marL="600549" lvl="1" indent="-300275" algn="l">
              <a:lnSpc>
                <a:spcPts val="3838"/>
              </a:lnSpc>
              <a:buFont typeface="Arial"/>
              <a:buChar char="•"/>
            </a:pPr>
            <a:r>
              <a:rPr lang="en-US" sz="2781" spc="272">
                <a:solidFill>
                  <a:srgbClr val="424446"/>
                </a:solidFill>
                <a:latin typeface="Noto Serif Bold"/>
              </a:rPr>
              <a:t>When you hit submit, it sends your question to the shop.</a:t>
            </a:r>
          </a:p>
          <a:p>
            <a:pPr marL="600549" lvl="1" indent="-300275" algn="l">
              <a:lnSpc>
                <a:spcPts val="3838"/>
              </a:lnSpc>
              <a:buFont typeface="Arial"/>
              <a:buChar char="•"/>
            </a:pPr>
            <a:endParaRPr lang="en-US" sz="2781" spc="272">
              <a:solidFill>
                <a:srgbClr val="424446"/>
              </a:solidFill>
              <a:latin typeface="Noto Serif Bold"/>
            </a:endParaRPr>
          </a:p>
          <a:p>
            <a:pPr marL="600549" lvl="1" indent="-300275" algn="l">
              <a:lnSpc>
                <a:spcPts val="3838"/>
              </a:lnSpc>
              <a:buFont typeface="Arial"/>
              <a:buChar char="•"/>
            </a:pPr>
            <a:endParaRPr lang="en-US" sz="2781" spc="272">
              <a:solidFill>
                <a:srgbClr val="424446"/>
              </a:solidFill>
              <a:latin typeface="Noto Serif Bold"/>
            </a:endParaRPr>
          </a:p>
        </p:txBody>
      </p:sp>
      <p:sp>
        <p:nvSpPr>
          <p:cNvPr id="6" name="Freeform 6"/>
          <p:cNvSpPr/>
          <p:nvPr/>
        </p:nvSpPr>
        <p:spPr>
          <a:xfrm rot="6934188">
            <a:off x="12717199" y="8937862"/>
            <a:ext cx="9752965" cy="1032847"/>
          </a:xfrm>
          <a:custGeom>
            <a:avLst/>
            <a:gdLst/>
            <a:ahLst/>
            <a:cxnLst/>
            <a:rect l="l" t="t" r="r" b="b"/>
            <a:pathLst>
              <a:path w="9752965" h="1032847">
                <a:moveTo>
                  <a:pt x="0" y="0"/>
                </a:moveTo>
                <a:lnTo>
                  <a:pt x="9752965" y="0"/>
                </a:lnTo>
                <a:lnTo>
                  <a:pt x="9752965" y="1032847"/>
                </a:lnTo>
                <a:lnTo>
                  <a:pt x="0" y="103284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6495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272656" y="-268584"/>
            <a:ext cx="18833312" cy="11080643"/>
          </a:xfrm>
          <a:custGeom>
            <a:avLst/>
            <a:gdLst/>
            <a:ahLst/>
            <a:cxnLst/>
            <a:rect l="l" t="t" r="r" b="b"/>
            <a:pathLst>
              <a:path w="18833312" h="11080643">
                <a:moveTo>
                  <a:pt x="0" y="0"/>
                </a:moveTo>
                <a:lnTo>
                  <a:pt x="18833312" y="0"/>
                </a:lnTo>
                <a:lnTo>
                  <a:pt x="18833312" y="11080644"/>
                </a:lnTo>
                <a:lnTo>
                  <a:pt x="0" y="110806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F8C7">
                <a:alpha val="100000"/>
              </a:srgbClr>
            </a:gs>
            <a:gs pos="100000">
              <a:srgbClr val="F19B08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600565">
            <a:off x="13572298" y="-796392"/>
            <a:ext cx="3773328" cy="13451328"/>
            <a:chOff x="0" y="0"/>
            <a:chExt cx="993798" cy="354273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93798" cy="3542737"/>
            </a:xfrm>
            <a:custGeom>
              <a:avLst/>
              <a:gdLst/>
              <a:ahLst/>
              <a:cxnLst/>
              <a:rect l="l" t="t" r="r" b="b"/>
              <a:pathLst>
                <a:path w="993798" h="3542737">
                  <a:moveTo>
                    <a:pt x="0" y="0"/>
                  </a:moveTo>
                  <a:lnTo>
                    <a:pt x="993798" y="0"/>
                  </a:lnTo>
                  <a:lnTo>
                    <a:pt x="993798" y="3542737"/>
                  </a:lnTo>
                  <a:lnTo>
                    <a:pt x="0" y="3542737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993798" cy="35617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6934188">
            <a:off x="12717199" y="8937862"/>
            <a:ext cx="9752965" cy="1032847"/>
          </a:xfrm>
          <a:custGeom>
            <a:avLst/>
            <a:gdLst/>
            <a:ahLst/>
            <a:cxnLst/>
            <a:rect l="l" t="t" r="r" b="b"/>
            <a:pathLst>
              <a:path w="9752965" h="1032847">
                <a:moveTo>
                  <a:pt x="0" y="0"/>
                </a:moveTo>
                <a:lnTo>
                  <a:pt x="9752965" y="0"/>
                </a:lnTo>
                <a:lnTo>
                  <a:pt x="9752965" y="1032847"/>
                </a:lnTo>
                <a:lnTo>
                  <a:pt x="0" y="103284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6495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28700" y="52415"/>
            <a:ext cx="9265400" cy="10234585"/>
          </a:xfrm>
          <a:custGeom>
            <a:avLst/>
            <a:gdLst/>
            <a:ahLst/>
            <a:cxnLst/>
            <a:rect l="l" t="t" r="r" b="b"/>
            <a:pathLst>
              <a:path w="9265400" h="10234585">
                <a:moveTo>
                  <a:pt x="0" y="0"/>
                </a:moveTo>
                <a:lnTo>
                  <a:pt x="9265400" y="0"/>
                </a:lnTo>
                <a:lnTo>
                  <a:pt x="9265400" y="10234585"/>
                </a:lnTo>
                <a:lnTo>
                  <a:pt x="0" y="102345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272656" y="-268584"/>
            <a:ext cx="18833312" cy="11080643"/>
          </a:xfrm>
          <a:custGeom>
            <a:avLst/>
            <a:gdLst/>
            <a:ahLst/>
            <a:cxnLst/>
            <a:rect l="l" t="t" r="r" b="b"/>
            <a:pathLst>
              <a:path w="18833312" h="11080643">
                <a:moveTo>
                  <a:pt x="0" y="0"/>
                </a:moveTo>
                <a:lnTo>
                  <a:pt x="18833312" y="0"/>
                </a:lnTo>
                <a:lnTo>
                  <a:pt x="18833312" y="11080644"/>
                </a:lnTo>
                <a:lnTo>
                  <a:pt x="0" y="1108064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F8C7">
                <a:alpha val="100000"/>
              </a:srgbClr>
            </a:gs>
            <a:gs pos="100000">
              <a:srgbClr val="F19B08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600565">
            <a:off x="14122112" y="-830278"/>
            <a:ext cx="2538808" cy="13451328"/>
            <a:chOff x="0" y="0"/>
            <a:chExt cx="668657" cy="354273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68657" cy="3542737"/>
            </a:xfrm>
            <a:custGeom>
              <a:avLst/>
              <a:gdLst/>
              <a:ahLst/>
              <a:cxnLst/>
              <a:rect l="l" t="t" r="r" b="b"/>
              <a:pathLst>
                <a:path w="668657" h="3542737">
                  <a:moveTo>
                    <a:pt x="0" y="0"/>
                  </a:moveTo>
                  <a:lnTo>
                    <a:pt x="668657" y="0"/>
                  </a:lnTo>
                  <a:lnTo>
                    <a:pt x="668657" y="3542737"/>
                  </a:lnTo>
                  <a:lnTo>
                    <a:pt x="0" y="3542737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668657" cy="35617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6934188">
            <a:off x="12717199" y="8937862"/>
            <a:ext cx="9752965" cy="1032847"/>
          </a:xfrm>
          <a:custGeom>
            <a:avLst/>
            <a:gdLst/>
            <a:ahLst/>
            <a:cxnLst/>
            <a:rect l="l" t="t" r="r" b="b"/>
            <a:pathLst>
              <a:path w="9752965" h="1032847">
                <a:moveTo>
                  <a:pt x="0" y="0"/>
                </a:moveTo>
                <a:lnTo>
                  <a:pt x="9752965" y="0"/>
                </a:lnTo>
                <a:lnTo>
                  <a:pt x="9752965" y="1032847"/>
                </a:lnTo>
                <a:lnTo>
                  <a:pt x="0" y="103284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6495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28700" y="0"/>
            <a:ext cx="10209068" cy="10287000"/>
          </a:xfrm>
          <a:custGeom>
            <a:avLst/>
            <a:gdLst/>
            <a:ahLst/>
            <a:cxnLst/>
            <a:rect l="l" t="t" r="r" b="b"/>
            <a:pathLst>
              <a:path w="10209068" h="10287000">
                <a:moveTo>
                  <a:pt x="0" y="0"/>
                </a:moveTo>
                <a:lnTo>
                  <a:pt x="10209068" y="0"/>
                </a:lnTo>
                <a:lnTo>
                  <a:pt x="1020906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272656" y="-268584"/>
            <a:ext cx="18833312" cy="11080643"/>
          </a:xfrm>
          <a:custGeom>
            <a:avLst/>
            <a:gdLst/>
            <a:ahLst/>
            <a:cxnLst/>
            <a:rect l="l" t="t" r="r" b="b"/>
            <a:pathLst>
              <a:path w="18833312" h="11080643">
                <a:moveTo>
                  <a:pt x="0" y="0"/>
                </a:moveTo>
                <a:lnTo>
                  <a:pt x="18833312" y="0"/>
                </a:lnTo>
                <a:lnTo>
                  <a:pt x="18833312" y="11080644"/>
                </a:lnTo>
                <a:lnTo>
                  <a:pt x="0" y="1108064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F8C7">
                <a:alpha val="100000"/>
              </a:srgbClr>
            </a:gs>
            <a:gs pos="100000">
              <a:srgbClr val="F19B08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600565">
            <a:off x="13572298" y="-796392"/>
            <a:ext cx="3773328" cy="13451328"/>
            <a:chOff x="0" y="0"/>
            <a:chExt cx="993798" cy="354273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93798" cy="3542737"/>
            </a:xfrm>
            <a:custGeom>
              <a:avLst/>
              <a:gdLst/>
              <a:ahLst/>
              <a:cxnLst/>
              <a:rect l="l" t="t" r="r" b="b"/>
              <a:pathLst>
                <a:path w="993798" h="3542737">
                  <a:moveTo>
                    <a:pt x="0" y="0"/>
                  </a:moveTo>
                  <a:lnTo>
                    <a:pt x="993798" y="0"/>
                  </a:lnTo>
                  <a:lnTo>
                    <a:pt x="993798" y="3542737"/>
                  </a:lnTo>
                  <a:lnTo>
                    <a:pt x="0" y="3542737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993798" cy="35617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028700" y="923925"/>
            <a:ext cx="14763399" cy="9995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33"/>
              </a:lnSpc>
            </a:pPr>
            <a:r>
              <a:rPr lang="en-US" sz="6600" spc="613" dirty="0">
                <a:solidFill>
                  <a:srgbClr val="100F0D"/>
                </a:solidFill>
                <a:latin typeface="Lucida Fax" panose="02060602050505020204" pitchFamily="18" charset="0"/>
              </a:rPr>
              <a:t>3)USER INTERFACE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2841999"/>
            <a:ext cx="11132985" cy="39337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55"/>
              </a:lnSpc>
            </a:pPr>
            <a:r>
              <a:rPr lang="en-US" sz="2503" spc="245" dirty="0">
                <a:solidFill>
                  <a:srgbClr val="424446"/>
                </a:solidFill>
                <a:latin typeface="Noto Serif Bold"/>
              </a:rPr>
              <a:t>For User Interface I used both HTML and CSS to design a visually appealing interface.</a:t>
            </a:r>
          </a:p>
          <a:p>
            <a:pPr>
              <a:lnSpc>
                <a:spcPts val="3455"/>
              </a:lnSpc>
            </a:pPr>
            <a:endParaRPr lang="en-US" sz="2503" spc="245" dirty="0">
              <a:solidFill>
                <a:srgbClr val="424446"/>
              </a:solidFill>
              <a:latin typeface="Noto Serif Bold"/>
            </a:endParaRPr>
          </a:p>
          <a:p>
            <a:pPr>
              <a:lnSpc>
                <a:spcPts val="3455"/>
              </a:lnSpc>
            </a:pPr>
            <a:r>
              <a:rPr lang="en-US" sz="2503" spc="245" dirty="0">
                <a:solidFill>
                  <a:srgbClr val="424446"/>
                </a:solidFill>
                <a:latin typeface="Noto Serif Bold"/>
              </a:rPr>
              <a:t>I used Background Image, Logo for the Restaurant, Website logo etc.</a:t>
            </a:r>
          </a:p>
          <a:p>
            <a:pPr>
              <a:lnSpc>
                <a:spcPts val="3455"/>
              </a:lnSpc>
            </a:pPr>
            <a:endParaRPr lang="en-US" sz="2503" spc="245" dirty="0">
              <a:solidFill>
                <a:srgbClr val="424446"/>
              </a:solidFill>
              <a:latin typeface="Noto Serif Bold"/>
            </a:endParaRPr>
          </a:p>
          <a:p>
            <a:pPr>
              <a:lnSpc>
                <a:spcPts val="3455"/>
              </a:lnSpc>
            </a:pPr>
            <a:endParaRPr lang="en-US" sz="2503" spc="245" dirty="0">
              <a:solidFill>
                <a:srgbClr val="424446"/>
              </a:solidFill>
              <a:latin typeface="Noto Serif Bold"/>
            </a:endParaRPr>
          </a:p>
          <a:p>
            <a:pPr>
              <a:lnSpc>
                <a:spcPts val="3455"/>
              </a:lnSpc>
            </a:pPr>
            <a:r>
              <a:rPr lang="en-US" sz="2503" spc="245" dirty="0">
                <a:solidFill>
                  <a:srgbClr val="424446"/>
                </a:solidFill>
                <a:latin typeface="Noto Serif Bold"/>
              </a:rPr>
              <a:t>In this interface I added scrolling functionality to the chat box menu.</a:t>
            </a:r>
          </a:p>
        </p:txBody>
      </p:sp>
      <p:sp>
        <p:nvSpPr>
          <p:cNvPr id="7" name="Freeform 7"/>
          <p:cNvSpPr/>
          <p:nvPr/>
        </p:nvSpPr>
        <p:spPr>
          <a:xfrm rot="6934188">
            <a:off x="12717199" y="8937862"/>
            <a:ext cx="9752965" cy="1032847"/>
          </a:xfrm>
          <a:custGeom>
            <a:avLst/>
            <a:gdLst/>
            <a:ahLst/>
            <a:cxnLst/>
            <a:rect l="l" t="t" r="r" b="b"/>
            <a:pathLst>
              <a:path w="9752965" h="1032847">
                <a:moveTo>
                  <a:pt x="0" y="0"/>
                </a:moveTo>
                <a:lnTo>
                  <a:pt x="9752965" y="0"/>
                </a:lnTo>
                <a:lnTo>
                  <a:pt x="9752965" y="1032847"/>
                </a:lnTo>
                <a:lnTo>
                  <a:pt x="0" y="103284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6495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152400" y="-268584"/>
            <a:ext cx="18713056" cy="11080643"/>
          </a:xfrm>
          <a:custGeom>
            <a:avLst/>
            <a:gdLst/>
            <a:ahLst/>
            <a:cxnLst/>
            <a:rect l="l" t="t" r="r" b="b"/>
            <a:pathLst>
              <a:path w="18833312" h="11080643">
                <a:moveTo>
                  <a:pt x="0" y="0"/>
                </a:moveTo>
                <a:lnTo>
                  <a:pt x="18833312" y="0"/>
                </a:lnTo>
                <a:lnTo>
                  <a:pt x="18833312" y="11080644"/>
                </a:lnTo>
                <a:lnTo>
                  <a:pt x="0" y="110806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F8C7">
                <a:alpha val="100000"/>
              </a:srgbClr>
            </a:gs>
            <a:gs pos="100000">
              <a:srgbClr val="F19B08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600565">
            <a:off x="13572298" y="-796392"/>
            <a:ext cx="3773328" cy="13451328"/>
            <a:chOff x="0" y="0"/>
            <a:chExt cx="993798" cy="354273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93798" cy="3542737"/>
            </a:xfrm>
            <a:custGeom>
              <a:avLst/>
              <a:gdLst/>
              <a:ahLst/>
              <a:cxnLst/>
              <a:rect l="l" t="t" r="r" b="b"/>
              <a:pathLst>
                <a:path w="993798" h="3542737">
                  <a:moveTo>
                    <a:pt x="0" y="0"/>
                  </a:moveTo>
                  <a:lnTo>
                    <a:pt x="993798" y="0"/>
                  </a:lnTo>
                  <a:lnTo>
                    <a:pt x="993798" y="3542737"/>
                  </a:lnTo>
                  <a:lnTo>
                    <a:pt x="0" y="3542737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993798" cy="35617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6934188">
            <a:off x="12717199" y="8937862"/>
            <a:ext cx="9752965" cy="1032847"/>
          </a:xfrm>
          <a:custGeom>
            <a:avLst/>
            <a:gdLst/>
            <a:ahLst/>
            <a:cxnLst/>
            <a:rect l="l" t="t" r="r" b="b"/>
            <a:pathLst>
              <a:path w="9752965" h="1032847">
                <a:moveTo>
                  <a:pt x="0" y="0"/>
                </a:moveTo>
                <a:lnTo>
                  <a:pt x="9752965" y="0"/>
                </a:lnTo>
                <a:lnTo>
                  <a:pt x="9752965" y="1032847"/>
                </a:lnTo>
                <a:lnTo>
                  <a:pt x="0" y="103284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6495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28700" y="684604"/>
            <a:ext cx="15339793" cy="8917793"/>
          </a:xfrm>
          <a:custGeom>
            <a:avLst/>
            <a:gdLst/>
            <a:ahLst/>
            <a:cxnLst/>
            <a:rect l="l" t="t" r="r" b="b"/>
            <a:pathLst>
              <a:path w="15339793" h="8917793">
                <a:moveTo>
                  <a:pt x="0" y="0"/>
                </a:moveTo>
                <a:lnTo>
                  <a:pt x="15339793" y="0"/>
                </a:lnTo>
                <a:lnTo>
                  <a:pt x="15339793" y="8917792"/>
                </a:lnTo>
                <a:lnTo>
                  <a:pt x="0" y="89177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401" r="-191" b="-1142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272656" y="-268584"/>
            <a:ext cx="18833312" cy="11080643"/>
          </a:xfrm>
          <a:custGeom>
            <a:avLst/>
            <a:gdLst/>
            <a:ahLst/>
            <a:cxnLst/>
            <a:rect l="l" t="t" r="r" b="b"/>
            <a:pathLst>
              <a:path w="18833312" h="11080643">
                <a:moveTo>
                  <a:pt x="0" y="0"/>
                </a:moveTo>
                <a:lnTo>
                  <a:pt x="18833312" y="0"/>
                </a:lnTo>
                <a:lnTo>
                  <a:pt x="18833312" y="11080644"/>
                </a:lnTo>
                <a:lnTo>
                  <a:pt x="0" y="1108064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F8C7">
                <a:alpha val="100000"/>
              </a:srgbClr>
            </a:gs>
            <a:gs pos="100000">
              <a:srgbClr val="F19B08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600565">
            <a:off x="14553044" y="-563866"/>
            <a:ext cx="2737452" cy="13451328"/>
            <a:chOff x="0" y="0"/>
            <a:chExt cx="720975" cy="354273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20975" cy="3542737"/>
            </a:xfrm>
            <a:custGeom>
              <a:avLst/>
              <a:gdLst/>
              <a:ahLst/>
              <a:cxnLst/>
              <a:rect l="l" t="t" r="r" b="b"/>
              <a:pathLst>
                <a:path w="720975" h="3542737">
                  <a:moveTo>
                    <a:pt x="0" y="0"/>
                  </a:moveTo>
                  <a:lnTo>
                    <a:pt x="720975" y="0"/>
                  </a:lnTo>
                  <a:lnTo>
                    <a:pt x="720975" y="3542737"/>
                  </a:lnTo>
                  <a:lnTo>
                    <a:pt x="0" y="3542737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720975" cy="35617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6934188">
            <a:off x="12717199" y="8937862"/>
            <a:ext cx="9752965" cy="1032847"/>
          </a:xfrm>
          <a:custGeom>
            <a:avLst/>
            <a:gdLst/>
            <a:ahLst/>
            <a:cxnLst/>
            <a:rect l="l" t="t" r="r" b="b"/>
            <a:pathLst>
              <a:path w="9752965" h="1032847">
                <a:moveTo>
                  <a:pt x="0" y="0"/>
                </a:moveTo>
                <a:lnTo>
                  <a:pt x="9752965" y="0"/>
                </a:lnTo>
                <a:lnTo>
                  <a:pt x="9752965" y="1032847"/>
                </a:lnTo>
                <a:lnTo>
                  <a:pt x="0" y="103284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6495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572953" y="0"/>
            <a:ext cx="11106319" cy="10287000"/>
          </a:xfrm>
          <a:custGeom>
            <a:avLst/>
            <a:gdLst/>
            <a:ahLst/>
            <a:cxnLst/>
            <a:rect l="l" t="t" r="r" b="b"/>
            <a:pathLst>
              <a:path w="11106319" h="10287000">
                <a:moveTo>
                  <a:pt x="0" y="0"/>
                </a:moveTo>
                <a:lnTo>
                  <a:pt x="11106319" y="0"/>
                </a:lnTo>
                <a:lnTo>
                  <a:pt x="11106319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272656" y="-268584"/>
            <a:ext cx="18833312" cy="11080643"/>
          </a:xfrm>
          <a:custGeom>
            <a:avLst/>
            <a:gdLst/>
            <a:ahLst/>
            <a:cxnLst/>
            <a:rect l="l" t="t" r="r" b="b"/>
            <a:pathLst>
              <a:path w="18833312" h="11080643">
                <a:moveTo>
                  <a:pt x="0" y="0"/>
                </a:moveTo>
                <a:lnTo>
                  <a:pt x="18833312" y="0"/>
                </a:lnTo>
                <a:lnTo>
                  <a:pt x="18833312" y="11080644"/>
                </a:lnTo>
                <a:lnTo>
                  <a:pt x="0" y="1108064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F8C7">
                <a:alpha val="100000"/>
              </a:srgbClr>
            </a:gs>
            <a:gs pos="100000">
              <a:srgbClr val="F19B08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600565">
            <a:off x="13572298" y="-796392"/>
            <a:ext cx="3773328" cy="13451328"/>
            <a:chOff x="0" y="0"/>
            <a:chExt cx="993798" cy="354273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93798" cy="3542737"/>
            </a:xfrm>
            <a:custGeom>
              <a:avLst/>
              <a:gdLst/>
              <a:ahLst/>
              <a:cxnLst/>
              <a:rect l="l" t="t" r="r" b="b"/>
              <a:pathLst>
                <a:path w="993798" h="3542737">
                  <a:moveTo>
                    <a:pt x="0" y="0"/>
                  </a:moveTo>
                  <a:lnTo>
                    <a:pt x="993798" y="0"/>
                  </a:lnTo>
                  <a:lnTo>
                    <a:pt x="993798" y="3542737"/>
                  </a:lnTo>
                  <a:lnTo>
                    <a:pt x="0" y="3542737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993798" cy="35617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6934188">
            <a:off x="12717199" y="8937862"/>
            <a:ext cx="9752965" cy="1032847"/>
          </a:xfrm>
          <a:custGeom>
            <a:avLst/>
            <a:gdLst/>
            <a:ahLst/>
            <a:cxnLst/>
            <a:rect l="l" t="t" r="r" b="b"/>
            <a:pathLst>
              <a:path w="9752965" h="1032847">
                <a:moveTo>
                  <a:pt x="0" y="0"/>
                </a:moveTo>
                <a:lnTo>
                  <a:pt x="9752965" y="0"/>
                </a:lnTo>
                <a:lnTo>
                  <a:pt x="9752965" y="1032847"/>
                </a:lnTo>
                <a:lnTo>
                  <a:pt x="0" y="103284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6495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750861" y="105765"/>
            <a:ext cx="9079474" cy="10058726"/>
          </a:xfrm>
          <a:custGeom>
            <a:avLst/>
            <a:gdLst/>
            <a:ahLst/>
            <a:cxnLst/>
            <a:rect l="l" t="t" r="r" b="b"/>
            <a:pathLst>
              <a:path w="9079474" h="10058726">
                <a:moveTo>
                  <a:pt x="0" y="0"/>
                </a:moveTo>
                <a:lnTo>
                  <a:pt x="9079474" y="0"/>
                </a:lnTo>
                <a:lnTo>
                  <a:pt x="9079474" y="10058726"/>
                </a:lnTo>
                <a:lnTo>
                  <a:pt x="0" y="100587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1232664" y="105765"/>
            <a:ext cx="4033789" cy="10058726"/>
          </a:xfrm>
          <a:custGeom>
            <a:avLst/>
            <a:gdLst/>
            <a:ahLst/>
            <a:cxnLst/>
            <a:rect l="l" t="t" r="r" b="b"/>
            <a:pathLst>
              <a:path w="4033789" h="10058726">
                <a:moveTo>
                  <a:pt x="0" y="0"/>
                </a:moveTo>
                <a:lnTo>
                  <a:pt x="4033789" y="0"/>
                </a:lnTo>
                <a:lnTo>
                  <a:pt x="4033789" y="10058726"/>
                </a:lnTo>
                <a:lnTo>
                  <a:pt x="0" y="1005872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272656" y="-268584"/>
            <a:ext cx="18833312" cy="11080643"/>
          </a:xfrm>
          <a:custGeom>
            <a:avLst/>
            <a:gdLst/>
            <a:ahLst/>
            <a:cxnLst/>
            <a:rect l="l" t="t" r="r" b="b"/>
            <a:pathLst>
              <a:path w="18833312" h="11080643">
                <a:moveTo>
                  <a:pt x="0" y="0"/>
                </a:moveTo>
                <a:lnTo>
                  <a:pt x="18833312" y="0"/>
                </a:lnTo>
                <a:lnTo>
                  <a:pt x="18833312" y="11080644"/>
                </a:lnTo>
                <a:lnTo>
                  <a:pt x="0" y="1108064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F8C7">
                <a:alpha val="100000"/>
              </a:srgbClr>
            </a:gs>
            <a:gs pos="100000">
              <a:srgbClr val="F19B08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7275912" y="-1570121"/>
            <a:ext cx="401193" cy="8229600"/>
          </a:xfrm>
          <a:custGeom>
            <a:avLst/>
            <a:gdLst/>
            <a:ahLst/>
            <a:cxnLst/>
            <a:rect l="l" t="t" r="r" b="b"/>
            <a:pathLst>
              <a:path w="401193" h="8229600">
                <a:moveTo>
                  <a:pt x="0" y="0"/>
                </a:moveTo>
                <a:lnTo>
                  <a:pt x="401193" y="0"/>
                </a:lnTo>
                <a:lnTo>
                  <a:pt x="40119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 rot="1600565">
            <a:off x="12874821" y="-1015382"/>
            <a:ext cx="4296549" cy="13451328"/>
            <a:chOff x="0" y="0"/>
            <a:chExt cx="1131601" cy="354273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131601" cy="3542737"/>
            </a:xfrm>
            <a:custGeom>
              <a:avLst/>
              <a:gdLst/>
              <a:ahLst/>
              <a:cxnLst/>
              <a:rect l="l" t="t" r="r" b="b"/>
              <a:pathLst>
                <a:path w="1131601" h="3542737">
                  <a:moveTo>
                    <a:pt x="0" y="0"/>
                  </a:moveTo>
                  <a:lnTo>
                    <a:pt x="1131601" y="0"/>
                  </a:lnTo>
                  <a:lnTo>
                    <a:pt x="1131601" y="3542737"/>
                  </a:lnTo>
                  <a:lnTo>
                    <a:pt x="0" y="3542737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1131601" cy="35617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rot="6934188">
            <a:off x="12547570" y="8843604"/>
            <a:ext cx="9752965" cy="1032847"/>
          </a:xfrm>
          <a:custGeom>
            <a:avLst/>
            <a:gdLst/>
            <a:ahLst/>
            <a:cxnLst/>
            <a:rect l="l" t="t" r="r" b="b"/>
            <a:pathLst>
              <a:path w="9752965" h="1032847">
                <a:moveTo>
                  <a:pt x="0" y="0"/>
                </a:moveTo>
                <a:lnTo>
                  <a:pt x="9752965" y="0"/>
                </a:lnTo>
                <a:lnTo>
                  <a:pt x="9752965" y="1032847"/>
                </a:lnTo>
                <a:lnTo>
                  <a:pt x="0" y="10328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86495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3880984" y="1028700"/>
            <a:ext cx="3712697" cy="6064965"/>
          </a:xfrm>
          <a:custGeom>
            <a:avLst/>
            <a:gdLst/>
            <a:ahLst/>
            <a:cxnLst/>
            <a:rect l="l" t="t" r="r" b="b"/>
            <a:pathLst>
              <a:path w="3712697" h="6064965">
                <a:moveTo>
                  <a:pt x="0" y="0"/>
                </a:moveTo>
                <a:lnTo>
                  <a:pt x="3712698" y="0"/>
                </a:lnTo>
                <a:lnTo>
                  <a:pt x="3712698" y="6064965"/>
                </a:lnTo>
                <a:lnTo>
                  <a:pt x="0" y="606496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0322" t="-650" b="-650"/>
            </a:stretch>
          </a:blipFill>
        </p:spPr>
      </p:sp>
      <p:sp>
        <p:nvSpPr>
          <p:cNvPr id="8" name="Freeform 8"/>
          <p:cNvSpPr/>
          <p:nvPr/>
        </p:nvSpPr>
        <p:spPr>
          <a:xfrm flipH="1">
            <a:off x="172691" y="5947862"/>
            <a:ext cx="3763172" cy="4114800"/>
          </a:xfrm>
          <a:custGeom>
            <a:avLst/>
            <a:gdLst/>
            <a:ahLst/>
            <a:cxnLst/>
            <a:rect l="l" t="t" r="r" b="b"/>
            <a:pathLst>
              <a:path w="3763172" h="4114800">
                <a:moveTo>
                  <a:pt x="3763172" y="0"/>
                </a:moveTo>
                <a:lnTo>
                  <a:pt x="0" y="0"/>
                </a:lnTo>
                <a:lnTo>
                  <a:pt x="0" y="4114800"/>
                </a:lnTo>
                <a:lnTo>
                  <a:pt x="3763172" y="4114800"/>
                </a:lnTo>
                <a:lnTo>
                  <a:pt x="3763172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5791929" y="1166588"/>
            <a:ext cx="4089995" cy="14106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034"/>
              </a:lnSpc>
              <a:spcBef>
                <a:spcPct val="0"/>
              </a:spcBef>
            </a:pPr>
            <a:r>
              <a:rPr lang="en-US" sz="8487" dirty="0">
                <a:solidFill>
                  <a:srgbClr val="000000"/>
                </a:solidFill>
                <a:latin typeface="Castellar" panose="020A0402060406010301" pitchFamily="18" charset="0"/>
              </a:rPr>
              <a:t>TITLE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-2895600" y="2864047"/>
            <a:ext cx="15935775" cy="10772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357"/>
              </a:lnSpc>
              <a:spcBef>
                <a:spcPct val="0"/>
              </a:spcBef>
            </a:pPr>
            <a:r>
              <a:rPr lang="en-US" sz="4800" dirty="0" smtClean="0">
                <a:solidFill>
                  <a:srgbClr val="000000"/>
                </a:solidFill>
                <a:latin typeface="Algerian" panose="04020705040A02060702" pitchFamily="82" charset="0"/>
              </a:rPr>
              <a:t>                                 Restaurant </a:t>
            </a:r>
            <a:r>
              <a:rPr lang="en-US" sz="4800" dirty="0">
                <a:solidFill>
                  <a:srgbClr val="000000"/>
                </a:solidFill>
                <a:latin typeface="Algerian" panose="04020705040A02060702" pitchFamily="82" charset="0"/>
              </a:rPr>
              <a:t>Reservation </a:t>
            </a:r>
            <a:r>
              <a:rPr lang="en-US" sz="4800" dirty="0" err="1">
                <a:solidFill>
                  <a:srgbClr val="000000"/>
                </a:solidFill>
                <a:latin typeface="Algerian" panose="04020705040A02060702" pitchFamily="82" charset="0"/>
              </a:rPr>
              <a:t>Chatbot</a:t>
            </a:r>
            <a:endParaRPr lang="en-US" sz="4800" dirty="0">
              <a:solidFill>
                <a:srgbClr val="000000"/>
              </a:solidFill>
              <a:latin typeface="Algerian" panose="04020705040A02060702" pitchFamily="82" charset="0"/>
            </a:endParaRPr>
          </a:p>
        </p:txBody>
      </p:sp>
      <p:sp>
        <p:nvSpPr>
          <p:cNvPr id="11" name="Freeform 11"/>
          <p:cNvSpPr/>
          <p:nvPr/>
        </p:nvSpPr>
        <p:spPr>
          <a:xfrm>
            <a:off x="-228601" y="-190499"/>
            <a:ext cx="18644191" cy="10972800"/>
          </a:xfrm>
          <a:custGeom>
            <a:avLst/>
            <a:gdLst/>
            <a:ahLst/>
            <a:cxnLst/>
            <a:rect l="l" t="t" r="r" b="b"/>
            <a:pathLst>
              <a:path w="18833312" h="11080643">
                <a:moveTo>
                  <a:pt x="0" y="0"/>
                </a:moveTo>
                <a:lnTo>
                  <a:pt x="18833312" y="0"/>
                </a:lnTo>
                <a:lnTo>
                  <a:pt x="18833312" y="11080644"/>
                </a:lnTo>
                <a:lnTo>
                  <a:pt x="0" y="1108064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F8C7">
                <a:alpha val="100000"/>
              </a:srgbClr>
            </a:gs>
            <a:gs pos="100000">
              <a:srgbClr val="F19B08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489411" y="664311"/>
            <a:ext cx="6021895" cy="8876442"/>
          </a:xfrm>
          <a:custGeom>
            <a:avLst/>
            <a:gdLst/>
            <a:ahLst/>
            <a:cxnLst/>
            <a:rect l="l" t="t" r="r" b="b"/>
            <a:pathLst>
              <a:path w="6021895" h="8876442">
                <a:moveTo>
                  <a:pt x="0" y="0"/>
                </a:moveTo>
                <a:lnTo>
                  <a:pt x="6021895" y="0"/>
                </a:lnTo>
                <a:lnTo>
                  <a:pt x="6021895" y="8876442"/>
                </a:lnTo>
                <a:lnTo>
                  <a:pt x="0" y="88764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80" b="-880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432639" y="6928462"/>
            <a:ext cx="3286195" cy="348011"/>
          </a:xfrm>
          <a:custGeom>
            <a:avLst/>
            <a:gdLst/>
            <a:ahLst/>
            <a:cxnLst/>
            <a:rect l="l" t="t" r="r" b="b"/>
            <a:pathLst>
              <a:path w="3286195" h="348011">
                <a:moveTo>
                  <a:pt x="0" y="0"/>
                </a:moveTo>
                <a:lnTo>
                  <a:pt x="3286196" y="0"/>
                </a:lnTo>
                <a:lnTo>
                  <a:pt x="3286196" y="348011"/>
                </a:lnTo>
                <a:lnTo>
                  <a:pt x="0" y="34801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86495"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9444455" y="3722977"/>
            <a:ext cx="3274380" cy="3231160"/>
            <a:chOff x="0" y="0"/>
            <a:chExt cx="1279723" cy="126283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279723" cy="1262832"/>
            </a:xfrm>
            <a:custGeom>
              <a:avLst/>
              <a:gdLst/>
              <a:ahLst/>
              <a:cxnLst/>
              <a:rect l="l" t="t" r="r" b="b"/>
              <a:pathLst>
                <a:path w="1279723" h="1262832">
                  <a:moveTo>
                    <a:pt x="0" y="0"/>
                  </a:moveTo>
                  <a:lnTo>
                    <a:pt x="1279723" y="0"/>
                  </a:lnTo>
                  <a:lnTo>
                    <a:pt x="1279723" y="1262832"/>
                  </a:lnTo>
                  <a:lnTo>
                    <a:pt x="0" y="1262832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57150"/>
              <a:ext cx="1279723" cy="13199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9575683" y="3722977"/>
            <a:ext cx="3011923" cy="3028809"/>
          </a:xfrm>
          <a:custGeom>
            <a:avLst/>
            <a:gdLst/>
            <a:ahLst/>
            <a:cxnLst/>
            <a:rect l="l" t="t" r="r" b="b"/>
            <a:pathLst>
              <a:path w="3011923" h="3028809">
                <a:moveTo>
                  <a:pt x="0" y="0"/>
                </a:moveTo>
                <a:lnTo>
                  <a:pt x="3011923" y="0"/>
                </a:lnTo>
                <a:lnTo>
                  <a:pt x="3011923" y="3028809"/>
                </a:lnTo>
                <a:lnTo>
                  <a:pt x="0" y="3028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990600" y="1114425"/>
            <a:ext cx="9784926" cy="15132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5947"/>
              </a:lnSpc>
            </a:pPr>
            <a:r>
              <a:rPr lang="en-US" sz="6600" spc="555" dirty="0">
                <a:solidFill>
                  <a:srgbClr val="231F20"/>
                </a:solidFill>
                <a:latin typeface="Lucida Fax" panose="02060602050505020204" pitchFamily="18" charset="0"/>
              </a:rPr>
              <a:t>THE WOW IN OUR SOLUTION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55768" y="3665827"/>
            <a:ext cx="10032609" cy="27003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74115" lvl="1" indent="-337057">
              <a:lnSpc>
                <a:spcPts val="4308"/>
              </a:lnSpc>
              <a:buFont typeface="Arial"/>
              <a:buChar char="•"/>
            </a:pPr>
            <a:r>
              <a:rPr lang="en-US" sz="3122" spc="305" dirty="0">
                <a:solidFill>
                  <a:srgbClr val="424446"/>
                </a:solidFill>
                <a:latin typeface="Noto Serif Bold"/>
              </a:rPr>
              <a:t>Visually appealing user interface</a:t>
            </a:r>
          </a:p>
          <a:p>
            <a:pPr marL="674115" lvl="1" indent="-337057">
              <a:lnSpc>
                <a:spcPts val="4308"/>
              </a:lnSpc>
              <a:buFont typeface="Arial"/>
              <a:buChar char="•"/>
            </a:pPr>
            <a:endParaRPr lang="en-US" sz="3122" spc="305" dirty="0">
              <a:solidFill>
                <a:srgbClr val="424446"/>
              </a:solidFill>
              <a:latin typeface="Noto Serif Bold"/>
            </a:endParaRPr>
          </a:p>
          <a:p>
            <a:pPr marL="674115" lvl="1" indent="-337057">
              <a:lnSpc>
                <a:spcPts val="4308"/>
              </a:lnSpc>
              <a:buFont typeface="Arial"/>
              <a:buChar char="•"/>
            </a:pPr>
            <a:r>
              <a:rPr lang="en-US" sz="3122" spc="305" dirty="0">
                <a:solidFill>
                  <a:srgbClr val="424446"/>
                </a:solidFill>
                <a:latin typeface="Noto Serif Bold"/>
              </a:rPr>
              <a:t>Responsive interaction</a:t>
            </a:r>
          </a:p>
          <a:p>
            <a:pPr marL="674115" lvl="1" indent="-337057">
              <a:lnSpc>
                <a:spcPts val="4308"/>
              </a:lnSpc>
              <a:buFont typeface="Arial"/>
              <a:buChar char="•"/>
            </a:pPr>
            <a:endParaRPr lang="en-US" sz="3122" spc="305" dirty="0">
              <a:solidFill>
                <a:srgbClr val="424446"/>
              </a:solidFill>
              <a:latin typeface="Noto Serif Bold"/>
            </a:endParaRPr>
          </a:p>
          <a:p>
            <a:pPr marL="674115" lvl="1" indent="-337057">
              <a:lnSpc>
                <a:spcPts val="4308"/>
              </a:lnSpc>
              <a:buFont typeface="Arial"/>
              <a:buChar char="•"/>
            </a:pPr>
            <a:r>
              <a:rPr lang="en-US" sz="3122" spc="305" dirty="0">
                <a:solidFill>
                  <a:srgbClr val="424446"/>
                </a:solidFill>
                <a:latin typeface="Noto Serif Bold"/>
              </a:rPr>
              <a:t>Accuracy rate achieved</a:t>
            </a:r>
          </a:p>
          <a:p>
            <a:pPr marL="674115" lvl="1" indent="-337057">
              <a:lnSpc>
                <a:spcPts val="4308"/>
              </a:lnSpc>
              <a:buFont typeface="Arial"/>
              <a:buChar char="•"/>
            </a:pPr>
            <a:endParaRPr lang="en-US" sz="3122" spc="305" dirty="0">
              <a:solidFill>
                <a:srgbClr val="424446"/>
              </a:solidFill>
              <a:latin typeface="Noto Serif Bold"/>
            </a:endParaRPr>
          </a:p>
          <a:p>
            <a:pPr marL="674115" lvl="1" indent="-337057">
              <a:lnSpc>
                <a:spcPts val="4308"/>
              </a:lnSpc>
              <a:buFont typeface="Arial"/>
              <a:buChar char="•"/>
            </a:pPr>
            <a:r>
              <a:rPr lang="en-US" sz="3122" spc="305" dirty="0">
                <a:solidFill>
                  <a:srgbClr val="424446"/>
                </a:solidFill>
                <a:latin typeface="Noto Serif Bold"/>
              </a:rPr>
              <a:t>Simple to understand</a:t>
            </a:r>
          </a:p>
          <a:p>
            <a:pPr marL="674115" lvl="1" indent="-337057">
              <a:lnSpc>
                <a:spcPts val="4308"/>
              </a:lnSpc>
              <a:buFont typeface="Arial"/>
              <a:buChar char="•"/>
            </a:pPr>
            <a:endParaRPr lang="en-US" sz="3122" spc="305" dirty="0">
              <a:solidFill>
                <a:srgbClr val="424446"/>
              </a:solidFill>
              <a:latin typeface="Noto Serif Bold"/>
            </a:endParaRPr>
          </a:p>
          <a:p>
            <a:pPr marL="674115" lvl="1" indent="-337057">
              <a:lnSpc>
                <a:spcPts val="4308"/>
              </a:lnSpc>
              <a:buFont typeface="Arial"/>
              <a:buChar char="•"/>
            </a:pPr>
            <a:r>
              <a:rPr lang="en-US" sz="3122" spc="305" dirty="0">
                <a:solidFill>
                  <a:srgbClr val="424446"/>
                </a:solidFill>
                <a:latin typeface="Noto Serif Bold"/>
              </a:rPr>
              <a:t>Simple to use</a:t>
            </a:r>
          </a:p>
          <a:p>
            <a:pPr marL="674115" lvl="1" indent="-337057">
              <a:lnSpc>
                <a:spcPts val="4308"/>
              </a:lnSpc>
              <a:buFont typeface="Arial"/>
              <a:buChar char="•"/>
            </a:pPr>
            <a:endParaRPr lang="en-US" sz="3122" spc="305" dirty="0">
              <a:solidFill>
                <a:srgbClr val="424446"/>
              </a:solidFill>
              <a:latin typeface="Noto Serif Bold"/>
            </a:endParaRPr>
          </a:p>
        </p:txBody>
      </p:sp>
      <p:sp>
        <p:nvSpPr>
          <p:cNvPr id="10" name="Freeform 10"/>
          <p:cNvSpPr/>
          <p:nvPr/>
        </p:nvSpPr>
        <p:spPr>
          <a:xfrm>
            <a:off x="-228600" y="-268584"/>
            <a:ext cx="18789256" cy="11080643"/>
          </a:xfrm>
          <a:custGeom>
            <a:avLst/>
            <a:gdLst/>
            <a:ahLst/>
            <a:cxnLst/>
            <a:rect l="l" t="t" r="r" b="b"/>
            <a:pathLst>
              <a:path w="18833312" h="11080643">
                <a:moveTo>
                  <a:pt x="0" y="0"/>
                </a:moveTo>
                <a:lnTo>
                  <a:pt x="18833312" y="0"/>
                </a:lnTo>
                <a:lnTo>
                  <a:pt x="18833312" y="11080644"/>
                </a:lnTo>
                <a:lnTo>
                  <a:pt x="0" y="1108064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F8C7">
                <a:alpha val="100000"/>
              </a:srgbClr>
            </a:gs>
            <a:gs pos="100000">
              <a:srgbClr val="F19B08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770706" y="-3368517"/>
            <a:ext cx="4959890" cy="4959890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2F4F5"/>
            </a:solidFill>
            <a:ln w="38100" cap="sq">
              <a:solidFill>
                <a:srgbClr val="FCBF49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3993149" y="5143500"/>
            <a:ext cx="13188954" cy="13188954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lnTo>
                    <a:pt x="406400" y="0"/>
                  </a:lnTo>
                  <a:close/>
                </a:path>
              </a:pathLst>
            </a:custGeom>
            <a:solidFill>
              <a:srgbClr val="F2F4F5"/>
            </a:solidFill>
            <a:ln w="38100" cap="rnd">
              <a:solidFill>
                <a:srgbClr val="FCBF49"/>
              </a:solidFill>
              <a:prstDash val="solid"/>
              <a:round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2189184" y="866775"/>
            <a:ext cx="9102653" cy="14322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008"/>
              </a:lnSpc>
            </a:pPr>
            <a:r>
              <a:rPr lang="en-US" sz="6600" spc="923" dirty="0">
                <a:solidFill>
                  <a:srgbClr val="100F0D"/>
                </a:solidFill>
                <a:latin typeface="Lucida Fax" panose="02060602050505020204" pitchFamily="18" charset="0"/>
              </a:rPr>
              <a:t>MODELLING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189184" y="2746270"/>
            <a:ext cx="12844666" cy="67040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41"/>
              </a:lnSpc>
            </a:pPr>
            <a:r>
              <a:rPr lang="en-US" sz="2566" spc="251" dirty="0">
                <a:solidFill>
                  <a:srgbClr val="424446"/>
                </a:solidFill>
                <a:latin typeface="Noto Serif Bold"/>
              </a:rPr>
              <a:t>Training:</a:t>
            </a:r>
          </a:p>
          <a:p>
            <a:pPr algn="l">
              <a:lnSpc>
                <a:spcPts val="3541"/>
              </a:lnSpc>
            </a:pPr>
            <a:endParaRPr lang="en-US" sz="2566" spc="251" dirty="0">
              <a:solidFill>
                <a:srgbClr val="424446"/>
              </a:solidFill>
              <a:latin typeface="Noto Serif Bold"/>
            </a:endParaRPr>
          </a:p>
          <a:p>
            <a:pPr algn="l">
              <a:lnSpc>
                <a:spcPts val="3541"/>
              </a:lnSpc>
            </a:pPr>
            <a:r>
              <a:rPr lang="en-US" sz="2566" spc="251" dirty="0">
                <a:solidFill>
                  <a:srgbClr val="424446"/>
                </a:solidFill>
                <a:latin typeface="Noto Serif Bold"/>
              </a:rPr>
              <a:t>We show the recognizer many conversations, like how we show pictures to a child.</a:t>
            </a:r>
          </a:p>
          <a:p>
            <a:pPr algn="l">
              <a:lnSpc>
                <a:spcPts val="3541"/>
              </a:lnSpc>
            </a:pPr>
            <a:r>
              <a:rPr lang="en-US" sz="2566" spc="251" dirty="0">
                <a:solidFill>
                  <a:srgbClr val="424446"/>
                </a:solidFill>
                <a:latin typeface="Noto Serif Bold"/>
              </a:rPr>
              <a:t>•-Each conversation has a label, like "greeting" or "question about weather".</a:t>
            </a:r>
          </a:p>
          <a:p>
            <a:pPr algn="l">
              <a:lnSpc>
                <a:spcPts val="3541"/>
              </a:lnSpc>
            </a:pPr>
            <a:r>
              <a:rPr lang="en-US" sz="2566" spc="251" dirty="0">
                <a:solidFill>
                  <a:srgbClr val="424446"/>
                </a:solidFill>
                <a:latin typeface="Noto Serif Bold"/>
              </a:rPr>
              <a:t>The recognizer learns to recognize patterns in the words to guess the label for new conversations.</a:t>
            </a:r>
          </a:p>
          <a:p>
            <a:pPr algn="l">
              <a:lnSpc>
                <a:spcPts val="3541"/>
              </a:lnSpc>
            </a:pPr>
            <a:endParaRPr lang="en-US" sz="2566" spc="251" dirty="0">
              <a:solidFill>
                <a:srgbClr val="424446"/>
              </a:solidFill>
              <a:latin typeface="Noto Serif Bold"/>
            </a:endParaRPr>
          </a:p>
          <a:p>
            <a:pPr algn="l">
              <a:lnSpc>
                <a:spcPts val="3541"/>
              </a:lnSpc>
            </a:pPr>
            <a:r>
              <a:rPr lang="en-US" sz="2566" spc="251" dirty="0">
                <a:solidFill>
                  <a:srgbClr val="424446"/>
                </a:solidFill>
                <a:latin typeface="Noto Serif Bold"/>
              </a:rPr>
              <a:t>Using the Recognizer:</a:t>
            </a:r>
          </a:p>
          <a:p>
            <a:pPr algn="l">
              <a:lnSpc>
                <a:spcPts val="3541"/>
              </a:lnSpc>
            </a:pPr>
            <a:endParaRPr lang="en-US" sz="2566" spc="251" dirty="0">
              <a:solidFill>
                <a:srgbClr val="424446"/>
              </a:solidFill>
              <a:latin typeface="Noto Serif Bold"/>
            </a:endParaRPr>
          </a:p>
          <a:p>
            <a:pPr algn="l">
              <a:lnSpc>
                <a:spcPts val="3541"/>
              </a:lnSpc>
            </a:pPr>
            <a:r>
              <a:rPr lang="en-US" sz="2566" spc="251" dirty="0">
                <a:solidFill>
                  <a:srgbClr val="424446"/>
                </a:solidFill>
                <a:latin typeface="Noto Serif Bold"/>
              </a:rPr>
              <a:t>When you ask a question, the recognizer analyzes the words.</a:t>
            </a:r>
          </a:p>
          <a:p>
            <a:pPr algn="l">
              <a:lnSpc>
                <a:spcPts val="3541"/>
              </a:lnSpc>
            </a:pPr>
            <a:r>
              <a:rPr lang="en-US" sz="2566" spc="251" dirty="0">
                <a:solidFill>
                  <a:srgbClr val="424446"/>
                </a:solidFill>
                <a:latin typeface="Noto Serif Bold"/>
              </a:rPr>
              <a:t>Based on what it learned, it guesses the type of question (greeting, weather, etc.).</a:t>
            </a:r>
          </a:p>
          <a:p>
            <a:pPr algn="l">
              <a:lnSpc>
                <a:spcPts val="3541"/>
              </a:lnSpc>
            </a:pPr>
            <a:r>
              <a:rPr lang="en-US" sz="2566" spc="251" dirty="0">
                <a:solidFill>
                  <a:srgbClr val="424446"/>
                </a:solidFill>
                <a:latin typeface="Noto Serif Bold"/>
              </a:rPr>
              <a:t>The </a:t>
            </a:r>
            <a:r>
              <a:rPr lang="en-US" sz="2566" spc="251" dirty="0" err="1">
                <a:solidFill>
                  <a:srgbClr val="424446"/>
                </a:solidFill>
                <a:latin typeface="Noto Serif Bold"/>
              </a:rPr>
              <a:t>chatbot</a:t>
            </a:r>
            <a:r>
              <a:rPr lang="en-US" sz="2566" spc="251" dirty="0">
                <a:solidFill>
                  <a:srgbClr val="424446"/>
                </a:solidFill>
                <a:latin typeface="Noto Serif Bold"/>
              </a:rPr>
              <a:t> then uses that guess to find the best answer.</a:t>
            </a:r>
          </a:p>
        </p:txBody>
      </p:sp>
      <p:sp>
        <p:nvSpPr>
          <p:cNvPr id="10" name="Freeform 10"/>
          <p:cNvSpPr/>
          <p:nvPr/>
        </p:nvSpPr>
        <p:spPr>
          <a:xfrm>
            <a:off x="-272656" y="-268584"/>
            <a:ext cx="18560656" cy="11080643"/>
          </a:xfrm>
          <a:custGeom>
            <a:avLst/>
            <a:gdLst/>
            <a:ahLst/>
            <a:cxnLst/>
            <a:rect l="l" t="t" r="r" b="b"/>
            <a:pathLst>
              <a:path w="18833312" h="11080643">
                <a:moveTo>
                  <a:pt x="0" y="0"/>
                </a:moveTo>
                <a:lnTo>
                  <a:pt x="18833312" y="0"/>
                </a:lnTo>
                <a:lnTo>
                  <a:pt x="18833312" y="11080644"/>
                </a:lnTo>
                <a:lnTo>
                  <a:pt x="0" y="1108064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F8C7">
                <a:alpha val="100000"/>
              </a:srgbClr>
            </a:gs>
            <a:gs pos="100000">
              <a:srgbClr val="F19B08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677408">
            <a:off x="13223484" y="410847"/>
            <a:ext cx="3086100" cy="2652117"/>
            <a:chOff x="0" y="0"/>
            <a:chExt cx="812800" cy="6985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gradFill rotWithShape="1">
              <a:gsLst>
                <a:gs pos="0">
                  <a:srgbClr val="FFF8C7">
                    <a:alpha val="100000"/>
                  </a:srgbClr>
                </a:gs>
                <a:gs pos="100000">
                  <a:srgbClr val="F19B08">
                    <a:alpha val="100000"/>
                  </a:srgbClr>
                </a:gs>
              </a:gsLst>
              <a:lin ang="0"/>
            </a:gradFill>
            <a:ln w="38100" cap="sq">
              <a:solidFill>
                <a:srgbClr val="FCBF49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114300" y="-19050"/>
              <a:ext cx="5842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-575531" y="885825"/>
            <a:ext cx="7428554" cy="1265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859"/>
              </a:lnSpc>
              <a:spcBef>
                <a:spcPct val="0"/>
              </a:spcBef>
            </a:pPr>
            <a:r>
              <a:rPr lang="en-US" sz="6600" spc="771" dirty="0">
                <a:solidFill>
                  <a:srgbClr val="231F20"/>
                </a:solidFill>
                <a:latin typeface="Lucida Fax" panose="02060602050505020204" pitchFamily="18" charset="0"/>
              </a:rPr>
              <a:t>RESULTS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3454141"/>
            <a:ext cx="13773298" cy="25640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148"/>
              </a:lnSpc>
            </a:pPr>
            <a:r>
              <a:rPr lang="en-US" sz="3677" dirty="0">
                <a:solidFill>
                  <a:srgbClr val="424446"/>
                </a:solidFill>
                <a:latin typeface="Noto Serif"/>
              </a:rPr>
              <a:t>I tested the </a:t>
            </a:r>
            <a:r>
              <a:rPr lang="en-US" sz="3677" dirty="0" err="1">
                <a:solidFill>
                  <a:srgbClr val="424446"/>
                </a:solidFill>
                <a:latin typeface="Noto Serif"/>
              </a:rPr>
              <a:t>chatbot</a:t>
            </a:r>
            <a:r>
              <a:rPr lang="en-US" sz="3677" dirty="0">
                <a:solidFill>
                  <a:srgbClr val="424446"/>
                </a:solidFill>
                <a:latin typeface="Noto Serif"/>
              </a:rPr>
              <a:t> with many prompts and the replies from the </a:t>
            </a:r>
            <a:r>
              <a:rPr lang="en-US" sz="3677" dirty="0" err="1">
                <a:solidFill>
                  <a:srgbClr val="424446"/>
                </a:solidFill>
                <a:latin typeface="Noto Serif"/>
              </a:rPr>
              <a:t>chatbot</a:t>
            </a:r>
            <a:r>
              <a:rPr lang="en-US" sz="3677" dirty="0">
                <a:solidFill>
                  <a:srgbClr val="424446"/>
                </a:solidFill>
                <a:latin typeface="Noto Serif"/>
              </a:rPr>
              <a:t> are amazing perfect</a:t>
            </a:r>
          </a:p>
          <a:p>
            <a:pPr>
              <a:lnSpc>
                <a:spcPts val="5148"/>
              </a:lnSpc>
            </a:pPr>
            <a:endParaRPr lang="en-US" sz="3677" dirty="0">
              <a:solidFill>
                <a:srgbClr val="424446"/>
              </a:solidFill>
              <a:latin typeface="Noto Serif"/>
            </a:endParaRPr>
          </a:p>
          <a:p>
            <a:pPr>
              <a:lnSpc>
                <a:spcPts val="5148"/>
              </a:lnSpc>
            </a:pPr>
            <a:r>
              <a:rPr lang="en-US" sz="3677" dirty="0">
                <a:solidFill>
                  <a:srgbClr val="424446"/>
                </a:solidFill>
                <a:latin typeface="Noto Serif"/>
              </a:rPr>
              <a:t>It can book a table in your name by regenerating Booking ID.</a:t>
            </a:r>
          </a:p>
        </p:txBody>
      </p:sp>
      <p:grpSp>
        <p:nvGrpSpPr>
          <p:cNvPr id="7" name="Group 7"/>
          <p:cNvGrpSpPr/>
          <p:nvPr/>
        </p:nvGrpSpPr>
        <p:grpSpPr>
          <a:xfrm rot="1677408">
            <a:off x="14760308" y="2792174"/>
            <a:ext cx="3086100" cy="2652117"/>
            <a:chOff x="0" y="0"/>
            <a:chExt cx="812800" cy="6985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gradFill rotWithShape="1">
              <a:gsLst>
                <a:gs pos="0">
                  <a:srgbClr val="FFF8C7">
                    <a:alpha val="100000"/>
                  </a:srgbClr>
                </a:gs>
                <a:gs pos="100000">
                  <a:srgbClr val="F19B08">
                    <a:alpha val="100000"/>
                  </a:srgbClr>
                </a:gs>
              </a:gsLst>
              <a:lin ang="0"/>
            </a:gradFill>
            <a:ln w="38100" cap="sq">
              <a:solidFill>
                <a:srgbClr val="FCBF49"/>
              </a:solidFill>
              <a:prstDash val="solid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114300" y="-19050"/>
              <a:ext cx="5842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 rot="1677408">
            <a:off x="16334062" y="5168408"/>
            <a:ext cx="3086100" cy="2652117"/>
            <a:chOff x="0" y="0"/>
            <a:chExt cx="812800" cy="6985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gradFill rotWithShape="1">
              <a:gsLst>
                <a:gs pos="0">
                  <a:srgbClr val="FFF8C7">
                    <a:alpha val="100000"/>
                  </a:srgbClr>
                </a:gs>
                <a:gs pos="100000">
                  <a:srgbClr val="F19B08">
                    <a:alpha val="100000"/>
                  </a:srgbClr>
                </a:gs>
              </a:gsLst>
              <a:lin ang="0"/>
            </a:gradFill>
            <a:ln w="38100" cap="sq">
              <a:solidFill>
                <a:srgbClr val="FCBF49"/>
              </a:solidFill>
              <a:prstDash val="solid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114300" y="-19050"/>
              <a:ext cx="5842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 rot="1677408">
            <a:off x="17804413" y="7776407"/>
            <a:ext cx="3086100" cy="2652117"/>
            <a:chOff x="0" y="0"/>
            <a:chExt cx="812800" cy="6985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gradFill rotWithShape="1">
              <a:gsLst>
                <a:gs pos="0">
                  <a:srgbClr val="FFF8C7">
                    <a:alpha val="100000"/>
                  </a:srgbClr>
                </a:gs>
                <a:gs pos="100000">
                  <a:srgbClr val="F19B08">
                    <a:alpha val="100000"/>
                  </a:srgbClr>
                </a:gs>
              </a:gsLst>
              <a:lin ang="0"/>
            </a:gradFill>
            <a:ln w="38100" cap="sq">
              <a:solidFill>
                <a:srgbClr val="FCBF49"/>
              </a:solidFill>
              <a:prstDash val="solid"/>
              <a:miter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114300" y="-19050"/>
              <a:ext cx="5842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 rot="1677408">
            <a:off x="16111871" y="300058"/>
            <a:ext cx="3086100" cy="2652117"/>
            <a:chOff x="0" y="0"/>
            <a:chExt cx="812800" cy="6985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gradFill rotWithShape="1">
              <a:gsLst>
                <a:gs pos="0">
                  <a:srgbClr val="FFF8C7">
                    <a:alpha val="100000"/>
                  </a:srgbClr>
                </a:gs>
                <a:gs pos="100000">
                  <a:srgbClr val="F19B08">
                    <a:alpha val="100000"/>
                  </a:srgbClr>
                </a:gs>
              </a:gsLst>
              <a:lin ang="0"/>
            </a:gradFill>
            <a:ln w="38100" cap="sq">
              <a:solidFill>
                <a:srgbClr val="FCBF49"/>
              </a:solidFill>
              <a:prstDash val="solid"/>
              <a:miter/>
            </a:ln>
          </p:spPr>
        </p:sp>
        <p:sp>
          <p:nvSpPr>
            <p:cNvPr id="18" name="TextBox 18"/>
            <p:cNvSpPr txBox="1"/>
            <p:nvPr/>
          </p:nvSpPr>
          <p:spPr>
            <a:xfrm>
              <a:off x="114300" y="-19050"/>
              <a:ext cx="5842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 rot="1677408">
            <a:off x="17700892" y="2673999"/>
            <a:ext cx="3086100" cy="2652117"/>
            <a:chOff x="0" y="0"/>
            <a:chExt cx="812800" cy="6985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gradFill rotWithShape="1">
              <a:gsLst>
                <a:gs pos="0">
                  <a:srgbClr val="FFF8C7">
                    <a:alpha val="100000"/>
                  </a:srgbClr>
                </a:gs>
                <a:gs pos="100000">
                  <a:srgbClr val="F19B08">
                    <a:alpha val="100000"/>
                  </a:srgbClr>
                </a:gs>
              </a:gsLst>
              <a:lin ang="0"/>
            </a:gradFill>
            <a:ln w="38100" cap="sq">
              <a:solidFill>
                <a:srgbClr val="FCBF49"/>
              </a:solidFill>
              <a:prstDash val="solid"/>
              <a:miter/>
            </a:ln>
          </p:spPr>
        </p:sp>
        <p:sp>
          <p:nvSpPr>
            <p:cNvPr id="21" name="TextBox 21"/>
            <p:cNvSpPr txBox="1"/>
            <p:nvPr/>
          </p:nvSpPr>
          <p:spPr>
            <a:xfrm>
              <a:off x="114300" y="-19050"/>
              <a:ext cx="5842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 rot="1677408">
            <a:off x="11694329" y="-1976420"/>
            <a:ext cx="3086100" cy="2652117"/>
            <a:chOff x="0" y="0"/>
            <a:chExt cx="812800" cy="6985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gradFill rotWithShape="1">
              <a:gsLst>
                <a:gs pos="0">
                  <a:srgbClr val="FFF8C7">
                    <a:alpha val="100000"/>
                  </a:srgbClr>
                </a:gs>
                <a:gs pos="100000">
                  <a:srgbClr val="F19B08">
                    <a:alpha val="100000"/>
                  </a:srgbClr>
                </a:gs>
              </a:gsLst>
              <a:lin ang="0"/>
            </a:gradFill>
            <a:ln w="38100" cap="sq">
              <a:solidFill>
                <a:srgbClr val="FCBF49"/>
              </a:solidFill>
              <a:prstDash val="solid"/>
              <a:miter/>
            </a:ln>
          </p:spPr>
        </p:sp>
        <p:sp>
          <p:nvSpPr>
            <p:cNvPr id="24" name="TextBox 24"/>
            <p:cNvSpPr txBox="1"/>
            <p:nvPr/>
          </p:nvSpPr>
          <p:spPr>
            <a:xfrm>
              <a:off x="114300" y="-19050"/>
              <a:ext cx="5842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 rot="1677408">
            <a:off x="14550498" y="-2086272"/>
            <a:ext cx="3086100" cy="2652117"/>
            <a:chOff x="0" y="0"/>
            <a:chExt cx="812800" cy="6985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gradFill rotWithShape="1">
              <a:gsLst>
                <a:gs pos="0">
                  <a:srgbClr val="FFF8C7">
                    <a:alpha val="100000"/>
                  </a:srgbClr>
                </a:gs>
                <a:gs pos="100000">
                  <a:srgbClr val="F19B08">
                    <a:alpha val="100000"/>
                  </a:srgbClr>
                </a:gs>
              </a:gsLst>
              <a:lin ang="0"/>
            </a:gradFill>
            <a:ln w="38100" cap="sq">
              <a:solidFill>
                <a:srgbClr val="FCBF49"/>
              </a:solidFill>
              <a:prstDash val="solid"/>
              <a:miter/>
            </a:ln>
          </p:spPr>
        </p:sp>
        <p:sp>
          <p:nvSpPr>
            <p:cNvPr id="27" name="TextBox 27"/>
            <p:cNvSpPr txBox="1"/>
            <p:nvPr/>
          </p:nvSpPr>
          <p:spPr>
            <a:xfrm>
              <a:off x="114300" y="-19050"/>
              <a:ext cx="5842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28" name="Freeform 28"/>
          <p:cNvSpPr/>
          <p:nvPr/>
        </p:nvSpPr>
        <p:spPr>
          <a:xfrm>
            <a:off x="-152400" y="-268584"/>
            <a:ext cx="18713056" cy="11080643"/>
          </a:xfrm>
          <a:custGeom>
            <a:avLst/>
            <a:gdLst/>
            <a:ahLst/>
            <a:cxnLst/>
            <a:rect l="l" t="t" r="r" b="b"/>
            <a:pathLst>
              <a:path w="18833312" h="11080643">
                <a:moveTo>
                  <a:pt x="0" y="0"/>
                </a:moveTo>
                <a:lnTo>
                  <a:pt x="18833312" y="0"/>
                </a:lnTo>
                <a:lnTo>
                  <a:pt x="18833312" y="11080644"/>
                </a:lnTo>
                <a:lnTo>
                  <a:pt x="0" y="1108064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w="38100" cap="sq">
            <a:solidFill>
              <a:srgbClr val="FCBF49"/>
            </a:solidFill>
            <a:prstDash val="solid"/>
            <a:miter/>
          </a:ln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F8C7">
                <a:alpha val="100000"/>
              </a:srgbClr>
            </a:gs>
            <a:gs pos="100000">
              <a:srgbClr val="F19B08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677408">
            <a:off x="13223484" y="410847"/>
            <a:ext cx="3086100" cy="2652117"/>
            <a:chOff x="0" y="0"/>
            <a:chExt cx="812800" cy="6985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gradFill rotWithShape="1">
              <a:gsLst>
                <a:gs pos="0">
                  <a:srgbClr val="FFF8C7">
                    <a:alpha val="100000"/>
                  </a:srgbClr>
                </a:gs>
                <a:gs pos="100000">
                  <a:srgbClr val="F19B08">
                    <a:alpha val="100000"/>
                  </a:srgbClr>
                </a:gs>
              </a:gsLst>
              <a:lin ang="0"/>
            </a:gradFill>
            <a:ln w="38100" cap="sq">
              <a:solidFill>
                <a:srgbClr val="FCBF49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114300" y="-19050"/>
              <a:ext cx="5842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1677408">
            <a:off x="14760308" y="2792174"/>
            <a:ext cx="3086100" cy="2652117"/>
            <a:chOff x="0" y="0"/>
            <a:chExt cx="812800" cy="6985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gradFill rotWithShape="1">
              <a:gsLst>
                <a:gs pos="0">
                  <a:srgbClr val="FFF8C7">
                    <a:alpha val="100000"/>
                  </a:srgbClr>
                </a:gs>
                <a:gs pos="100000">
                  <a:srgbClr val="F19B08">
                    <a:alpha val="100000"/>
                  </a:srgbClr>
                </a:gs>
              </a:gsLst>
              <a:lin ang="0"/>
            </a:gradFill>
            <a:ln w="38100" cap="sq">
              <a:solidFill>
                <a:srgbClr val="FCBF49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114300" y="-19050"/>
              <a:ext cx="5842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1677408">
            <a:off x="16334062" y="5168408"/>
            <a:ext cx="3086100" cy="2652117"/>
            <a:chOff x="0" y="0"/>
            <a:chExt cx="812800" cy="6985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gradFill rotWithShape="1">
              <a:gsLst>
                <a:gs pos="0">
                  <a:srgbClr val="FFF8C7">
                    <a:alpha val="100000"/>
                  </a:srgbClr>
                </a:gs>
                <a:gs pos="100000">
                  <a:srgbClr val="F19B08">
                    <a:alpha val="100000"/>
                  </a:srgbClr>
                </a:gs>
              </a:gsLst>
              <a:lin ang="0"/>
            </a:gradFill>
            <a:ln w="38100" cap="sq">
              <a:solidFill>
                <a:srgbClr val="FCBF49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114300" y="-19050"/>
              <a:ext cx="5842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 rot="1677408">
            <a:off x="17804413" y="7776407"/>
            <a:ext cx="3086100" cy="2652117"/>
            <a:chOff x="0" y="0"/>
            <a:chExt cx="812800" cy="6985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gradFill rotWithShape="1">
              <a:gsLst>
                <a:gs pos="0">
                  <a:srgbClr val="FFF8C7">
                    <a:alpha val="100000"/>
                  </a:srgbClr>
                </a:gs>
                <a:gs pos="100000">
                  <a:srgbClr val="F19B08">
                    <a:alpha val="100000"/>
                  </a:srgbClr>
                </a:gs>
              </a:gsLst>
              <a:lin ang="0"/>
            </a:gradFill>
            <a:ln w="38100" cap="sq">
              <a:solidFill>
                <a:srgbClr val="FCBF49"/>
              </a:solidFill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114300" y="-19050"/>
              <a:ext cx="5842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 rot="1677408">
            <a:off x="16111871" y="300058"/>
            <a:ext cx="3086100" cy="2652117"/>
            <a:chOff x="0" y="0"/>
            <a:chExt cx="812800" cy="6985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gradFill rotWithShape="1">
              <a:gsLst>
                <a:gs pos="0">
                  <a:srgbClr val="FFF8C7">
                    <a:alpha val="100000"/>
                  </a:srgbClr>
                </a:gs>
                <a:gs pos="100000">
                  <a:srgbClr val="F19B08">
                    <a:alpha val="100000"/>
                  </a:srgbClr>
                </a:gs>
              </a:gsLst>
              <a:lin ang="0"/>
            </a:gradFill>
            <a:ln w="38100" cap="sq">
              <a:solidFill>
                <a:srgbClr val="FCBF49"/>
              </a:solidFill>
              <a:prstDash val="solid"/>
              <a:miter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114300" y="-19050"/>
              <a:ext cx="5842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 rot="1677408">
            <a:off x="17700892" y="2673999"/>
            <a:ext cx="3086100" cy="2652117"/>
            <a:chOff x="0" y="0"/>
            <a:chExt cx="812800" cy="6985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gradFill rotWithShape="1">
              <a:gsLst>
                <a:gs pos="0">
                  <a:srgbClr val="FFF8C7">
                    <a:alpha val="100000"/>
                  </a:srgbClr>
                </a:gs>
                <a:gs pos="100000">
                  <a:srgbClr val="F19B08">
                    <a:alpha val="100000"/>
                  </a:srgbClr>
                </a:gs>
              </a:gsLst>
              <a:lin ang="0"/>
            </a:gradFill>
            <a:ln w="38100" cap="sq">
              <a:solidFill>
                <a:srgbClr val="FCBF49"/>
              </a:solidFill>
              <a:prstDash val="solid"/>
              <a:miter/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114300" y="-19050"/>
              <a:ext cx="5842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 rot="1677408">
            <a:off x="11694329" y="-1976420"/>
            <a:ext cx="3086100" cy="2652117"/>
            <a:chOff x="0" y="0"/>
            <a:chExt cx="812800" cy="6985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gradFill rotWithShape="1">
              <a:gsLst>
                <a:gs pos="0">
                  <a:srgbClr val="FFF8C7">
                    <a:alpha val="100000"/>
                  </a:srgbClr>
                </a:gs>
                <a:gs pos="100000">
                  <a:srgbClr val="F19B08">
                    <a:alpha val="100000"/>
                  </a:srgbClr>
                </a:gs>
              </a:gsLst>
              <a:lin ang="0"/>
            </a:gradFill>
            <a:ln w="38100" cap="sq">
              <a:solidFill>
                <a:srgbClr val="FCBF49"/>
              </a:solidFill>
              <a:prstDash val="solid"/>
              <a:miter/>
            </a:ln>
          </p:spPr>
        </p:sp>
        <p:sp>
          <p:nvSpPr>
            <p:cNvPr id="22" name="TextBox 22"/>
            <p:cNvSpPr txBox="1"/>
            <p:nvPr/>
          </p:nvSpPr>
          <p:spPr>
            <a:xfrm>
              <a:off x="114300" y="-19050"/>
              <a:ext cx="5842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 rot="1677408">
            <a:off x="14550498" y="-2086272"/>
            <a:ext cx="3086100" cy="2652117"/>
            <a:chOff x="0" y="0"/>
            <a:chExt cx="812800" cy="6985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gradFill rotWithShape="1">
              <a:gsLst>
                <a:gs pos="0">
                  <a:srgbClr val="FFF8C7">
                    <a:alpha val="100000"/>
                  </a:srgbClr>
                </a:gs>
                <a:gs pos="100000">
                  <a:srgbClr val="F19B08">
                    <a:alpha val="100000"/>
                  </a:srgbClr>
                </a:gs>
              </a:gsLst>
              <a:lin ang="0"/>
            </a:gradFill>
            <a:ln w="38100" cap="sq">
              <a:solidFill>
                <a:srgbClr val="FCBF49"/>
              </a:solidFill>
              <a:prstDash val="solid"/>
              <a:miter/>
            </a:ln>
          </p:spPr>
        </p:sp>
        <p:sp>
          <p:nvSpPr>
            <p:cNvPr id="25" name="TextBox 25"/>
            <p:cNvSpPr txBox="1"/>
            <p:nvPr/>
          </p:nvSpPr>
          <p:spPr>
            <a:xfrm>
              <a:off x="114300" y="-19050"/>
              <a:ext cx="5842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26" name="Freeform 26"/>
          <p:cNvSpPr/>
          <p:nvPr/>
        </p:nvSpPr>
        <p:spPr>
          <a:xfrm>
            <a:off x="1028700" y="1134487"/>
            <a:ext cx="15314868" cy="8136023"/>
          </a:xfrm>
          <a:custGeom>
            <a:avLst/>
            <a:gdLst/>
            <a:ahLst/>
            <a:cxnLst/>
            <a:rect l="l" t="t" r="r" b="b"/>
            <a:pathLst>
              <a:path w="15314868" h="8136023">
                <a:moveTo>
                  <a:pt x="0" y="0"/>
                </a:moveTo>
                <a:lnTo>
                  <a:pt x="15314868" y="0"/>
                </a:lnTo>
                <a:lnTo>
                  <a:pt x="15314868" y="8136023"/>
                </a:lnTo>
                <a:lnTo>
                  <a:pt x="0" y="813602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7" r="-117"/>
            </a:stretch>
          </a:blipFill>
          <a:ln w="38100" cap="sq">
            <a:solidFill>
              <a:srgbClr val="FFFFFF"/>
            </a:solidFill>
            <a:prstDash val="solid"/>
            <a:miter/>
          </a:ln>
        </p:spPr>
      </p:sp>
      <p:sp>
        <p:nvSpPr>
          <p:cNvPr id="27" name="Freeform 27"/>
          <p:cNvSpPr/>
          <p:nvPr/>
        </p:nvSpPr>
        <p:spPr>
          <a:xfrm>
            <a:off x="-272656" y="-268584"/>
            <a:ext cx="18833312" cy="11080643"/>
          </a:xfrm>
          <a:custGeom>
            <a:avLst/>
            <a:gdLst/>
            <a:ahLst/>
            <a:cxnLst/>
            <a:rect l="l" t="t" r="r" b="b"/>
            <a:pathLst>
              <a:path w="18833312" h="11080643">
                <a:moveTo>
                  <a:pt x="0" y="0"/>
                </a:moveTo>
                <a:lnTo>
                  <a:pt x="18833312" y="0"/>
                </a:lnTo>
                <a:lnTo>
                  <a:pt x="18833312" y="11080644"/>
                </a:lnTo>
                <a:lnTo>
                  <a:pt x="0" y="110806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F8C7">
                <a:alpha val="100000"/>
              </a:srgbClr>
            </a:gs>
            <a:gs pos="100000">
              <a:srgbClr val="F19B08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677408">
            <a:off x="13223484" y="410847"/>
            <a:ext cx="3086100" cy="2652117"/>
            <a:chOff x="0" y="0"/>
            <a:chExt cx="812800" cy="6985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gradFill rotWithShape="1">
              <a:gsLst>
                <a:gs pos="0">
                  <a:srgbClr val="FFF8C7">
                    <a:alpha val="100000"/>
                  </a:srgbClr>
                </a:gs>
                <a:gs pos="100000">
                  <a:srgbClr val="F19B08">
                    <a:alpha val="100000"/>
                  </a:srgbClr>
                </a:gs>
              </a:gsLst>
              <a:lin ang="0"/>
            </a:gradFill>
            <a:ln w="38100" cap="sq">
              <a:solidFill>
                <a:srgbClr val="FCBF49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114300" y="-19050"/>
              <a:ext cx="5842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1677408">
            <a:off x="14760308" y="2792174"/>
            <a:ext cx="3086100" cy="2652117"/>
            <a:chOff x="0" y="0"/>
            <a:chExt cx="812800" cy="6985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gradFill rotWithShape="1">
              <a:gsLst>
                <a:gs pos="0">
                  <a:srgbClr val="FFF8C7">
                    <a:alpha val="100000"/>
                  </a:srgbClr>
                </a:gs>
                <a:gs pos="100000">
                  <a:srgbClr val="F19B08">
                    <a:alpha val="100000"/>
                  </a:srgbClr>
                </a:gs>
              </a:gsLst>
              <a:lin ang="0"/>
            </a:gradFill>
            <a:ln w="38100" cap="sq">
              <a:solidFill>
                <a:srgbClr val="FCBF49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114300" y="-19050"/>
              <a:ext cx="5842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1677408">
            <a:off x="16334062" y="5168408"/>
            <a:ext cx="3086100" cy="2652117"/>
            <a:chOff x="0" y="0"/>
            <a:chExt cx="812800" cy="6985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gradFill rotWithShape="1">
              <a:gsLst>
                <a:gs pos="0">
                  <a:srgbClr val="FFF8C7">
                    <a:alpha val="100000"/>
                  </a:srgbClr>
                </a:gs>
                <a:gs pos="100000">
                  <a:srgbClr val="F19B08">
                    <a:alpha val="100000"/>
                  </a:srgbClr>
                </a:gs>
              </a:gsLst>
              <a:lin ang="0"/>
            </a:gradFill>
            <a:ln w="38100" cap="sq">
              <a:solidFill>
                <a:srgbClr val="FCBF49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114300" y="-19050"/>
              <a:ext cx="5842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 rot="1677408">
            <a:off x="17804413" y="7776407"/>
            <a:ext cx="3086100" cy="2652117"/>
            <a:chOff x="0" y="0"/>
            <a:chExt cx="812800" cy="6985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gradFill rotWithShape="1">
              <a:gsLst>
                <a:gs pos="0">
                  <a:srgbClr val="FFF8C7">
                    <a:alpha val="100000"/>
                  </a:srgbClr>
                </a:gs>
                <a:gs pos="100000">
                  <a:srgbClr val="F19B08">
                    <a:alpha val="100000"/>
                  </a:srgbClr>
                </a:gs>
              </a:gsLst>
              <a:lin ang="0"/>
            </a:gradFill>
            <a:ln w="38100" cap="sq">
              <a:solidFill>
                <a:srgbClr val="FCBF49"/>
              </a:solidFill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114300" y="-19050"/>
              <a:ext cx="5842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 rot="1677408">
            <a:off x="16111871" y="300058"/>
            <a:ext cx="3086100" cy="2652117"/>
            <a:chOff x="0" y="0"/>
            <a:chExt cx="812800" cy="6985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gradFill rotWithShape="1">
              <a:gsLst>
                <a:gs pos="0">
                  <a:srgbClr val="FFF8C7">
                    <a:alpha val="100000"/>
                  </a:srgbClr>
                </a:gs>
                <a:gs pos="100000">
                  <a:srgbClr val="F19B08">
                    <a:alpha val="100000"/>
                  </a:srgbClr>
                </a:gs>
              </a:gsLst>
              <a:lin ang="0"/>
            </a:gradFill>
            <a:ln w="38100" cap="sq">
              <a:solidFill>
                <a:srgbClr val="FCBF49"/>
              </a:solidFill>
              <a:prstDash val="solid"/>
              <a:miter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114300" y="-19050"/>
              <a:ext cx="5842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 rot="1677408">
            <a:off x="17700892" y="2673999"/>
            <a:ext cx="3086100" cy="2652117"/>
            <a:chOff x="0" y="0"/>
            <a:chExt cx="812800" cy="6985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gradFill rotWithShape="1">
              <a:gsLst>
                <a:gs pos="0">
                  <a:srgbClr val="FFF8C7">
                    <a:alpha val="100000"/>
                  </a:srgbClr>
                </a:gs>
                <a:gs pos="100000">
                  <a:srgbClr val="F19B08">
                    <a:alpha val="100000"/>
                  </a:srgbClr>
                </a:gs>
              </a:gsLst>
              <a:lin ang="0"/>
            </a:gradFill>
            <a:ln w="38100" cap="sq">
              <a:solidFill>
                <a:srgbClr val="FCBF49"/>
              </a:solidFill>
              <a:prstDash val="solid"/>
              <a:miter/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114300" y="-19050"/>
              <a:ext cx="5842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 rot="1677408">
            <a:off x="11694329" y="-1976420"/>
            <a:ext cx="3086100" cy="2652117"/>
            <a:chOff x="0" y="0"/>
            <a:chExt cx="812800" cy="6985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gradFill rotWithShape="1">
              <a:gsLst>
                <a:gs pos="0">
                  <a:srgbClr val="FFF8C7">
                    <a:alpha val="100000"/>
                  </a:srgbClr>
                </a:gs>
                <a:gs pos="100000">
                  <a:srgbClr val="F19B08">
                    <a:alpha val="100000"/>
                  </a:srgbClr>
                </a:gs>
              </a:gsLst>
              <a:lin ang="0"/>
            </a:gradFill>
            <a:ln w="38100" cap="sq">
              <a:solidFill>
                <a:srgbClr val="FCBF49"/>
              </a:solidFill>
              <a:prstDash val="solid"/>
              <a:miter/>
            </a:ln>
          </p:spPr>
        </p:sp>
        <p:sp>
          <p:nvSpPr>
            <p:cNvPr id="22" name="TextBox 22"/>
            <p:cNvSpPr txBox="1"/>
            <p:nvPr/>
          </p:nvSpPr>
          <p:spPr>
            <a:xfrm>
              <a:off x="114300" y="-19050"/>
              <a:ext cx="5842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 rot="1677408">
            <a:off x="14550498" y="-2086272"/>
            <a:ext cx="3086100" cy="2652117"/>
            <a:chOff x="0" y="0"/>
            <a:chExt cx="812800" cy="6985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gradFill rotWithShape="1">
              <a:gsLst>
                <a:gs pos="0">
                  <a:srgbClr val="FFF8C7">
                    <a:alpha val="100000"/>
                  </a:srgbClr>
                </a:gs>
                <a:gs pos="100000">
                  <a:srgbClr val="F19B08">
                    <a:alpha val="100000"/>
                  </a:srgbClr>
                </a:gs>
              </a:gsLst>
              <a:lin ang="0"/>
            </a:gradFill>
            <a:ln w="38100" cap="sq">
              <a:solidFill>
                <a:srgbClr val="FCBF49"/>
              </a:solidFill>
              <a:prstDash val="solid"/>
              <a:miter/>
            </a:ln>
          </p:spPr>
        </p:sp>
        <p:sp>
          <p:nvSpPr>
            <p:cNvPr id="25" name="TextBox 25"/>
            <p:cNvSpPr txBox="1"/>
            <p:nvPr/>
          </p:nvSpPr>
          <p:spPr>
            <a:xfrm>
              <a:off x="114300" y="-19050"/>
              <a:ext cx="5842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26" name="Freeform 26"/>
          <p:cNvSpPr/>
          <p:nvPr/>
        </p:nvSpPr>
        <p:spPr>
          <a:xfrm>
            <a:off x="1105682" y="1106617"/>
            <a:ext cx="15197676" cy="8073766"/>
          </a:xfrm>
          <a:custGeom>
            <a:avLst/>
            <a:gdLst/>
            <a:ahLst/>
            <a:cxnLst/>
            <a:rect l="l" t="t" r="r" b="b"/>
            <a:pathLst>
              <a:path w="15197676" h="8073766">
                <a:moveTo>
                  <a:pt x="0" y="0"/>
                </a:moveTo>
                <a:lnTo>
                  <a:pt x="15197676" y="0"/>
                </a:lnTo>
                <a:lnTo>
                  <a:pt x="15197676" y="8073766"/>
                </a:lnTo>
                <a:lnTo>
                  <a:pt x="0" y="80737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7" r="-117"/>
            </a:stretch>
          </a:blipFill>
          <a:ln w="38100" cap="sq">
            <a:solidFill>
              <a:srgbClr val="FFFFFF"/>
            </a:solidFill>
            <a:prstDash val="solid"/>
            <a:miter/>
          </a:ln>
        </p:spPr>
      </p:sp>
      <p:sp>
        <p:nvSpPr>
          <p:cNvPr id="27" name="Freeform 27"/>
          <p:cNvSpPr/>
          <p:nvPr/>
        </p:nvSpPr>
        <p:spPr>
          <a:xfrm>
            <a:off x="-272656" y="-268584"/>
            <a:ext cx="18833312" cy="11080643"/>
          </a:xfrm>
          <a:custGeom>
            <a:avLst/>
            <a:gdLst/>
            <a:ahLst/>
            <a:cxnLst/>
            <a:rect l="l" t="t" r="r" b="b"/>
            <a:pathLst>
              <a:path w="18833312" h="11080643">
                <a:moveTo>
                  <a:pt x="0" y="0"/>
                </a:moveTo>
                <a:lnTo>
                  <a:pt x="18833312" y="0"/>
                </a:lnTo>
                <a:lnTo>
                  <a:pt x="18833312" y="11080644"/>
                </a:lnTo>
                <a:lnTo>
                  <a:pt x="0" y="110806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F8C7">
                <a:alpha val="100000"/>
              </a:srgbClr>
            </a:gs>
            <a:gs pos="100000">
              <a:srgbClr val="F19B08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677408">
            <a:off x="13223484" y="410847"/>
            <a:ext cx="3086100" cy="2652117"/>
            <a:chOff x="0" y="0"/>
            <a:chExt cx="812800" cy="6985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gradFill rotWithShape="1">
              <a:gsLst>
                <a:gs pos="0">
                  <a:srgbClr val="FFF8C7">
                    <a:alpha val="100000"/>
                  </a:srgbClr>
                </a:gs>
                <a:gs pos="100000">
                  <a:srgbClr val="F19B08">
                    <a:alpha val="100000"/>
                  </a:srgbClr>
                </a:gs>
              </a:gsLst>
              <a:lin ang="0"/>
            </a:gradFill>
            <a:ln w="38100" cap="sq">
              <a:solidFill>
                <a:srgbClr val="FCBF49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114300" y="-19050"/>
              <a:ext cx="5842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1677408">
            <a:off x="14760308" y="2792174"/>
            <a:ext cx="3086100" cy="2652117"/>
            <a:chOff x="0" y="0"/>
            <a:chExt cx="812800" cy="6985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gradFill rotWithShape="1">
              <a:gsLst>
                <a:gs pos="0">
                  <a:srgbClr val="FFF8C7">
                    <a:alpha val="100000"/>
                  </a:srgbClr>
                </a:gs>
                <a:gs pos="100000">
                  <a:srgbClr val="F19B08">
                    <a:alpha val="100000"/>
                  </a:srgbClr>
                </a:gs>
              </a:gsLst>
              <a:lin ang="0"/>
            </a:gradFill>
            <a:ln w="38100" cap="sq">
              <a:solidFill>
                <a:srgbClr val="FCBF49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114300" y="-19050"/>
              <a:ext cx="5842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1677408">
            <a:off x="16334062" y="5168408"/>
            <a:ext cx="3086100" cy="2652117"/>
            <a:chOff x="0" y="0"/>
            <a:chExt cx="812800" cy="6985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gradFill rotWithShape="1">
              <a:gsLst>
                <a:gs pos="0">
                  <a:srgbClr val="FFF8C7">
                    <a:alpha val="100000"/>
                  </a:srgbClr>
                </a:gs>
                <a:gs pos="100000">
                  <a:srgbClr val="F19B08">
                    <a:alpha val="100000"/>
                  </a:srgbClr>
                </a:gs>
              </a:gsLst>
              <a:lin ang="0"/>
            </a:gradFill>
            <a:ln w="38100" cap="sq">
              <a:solidFill>
                <a:srgbClr val="FCBF49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114300" y="-19050"/>
              <a:ext cx="5842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 rot="1677408">
            <a:off x="17804413" y="7776407"/>
            <a:ext cx="3086100" cy="2652117"/>
            <a:chOff x="0" y="0"/>
            <a:chExt cx="812800" cy="6985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gradFill rotWithShape="1">
              <a:gsLst>
                <a:gs pos="0">
                  <a:srgbClr val="FFF8C7">
                    <a:alpha val="100000"/>
                  </a:srgbClr>
                </a:gs>
                <a:gs pos="100000">
                  <a:srgbClr val="F19B08">
                    <a:alpha val="100000"/>
                  </a:srgbClr>
                </a:gs>
              </a:gsLst>
              <a:lin ang="0"/>
            </a:gradFill>
            <a:ln w="38100" cap="sq">
              <a:solidFill>
                <a:srgbClr val="FCBF49"/>
              </a:solidFill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114300" y="-19050"/>
              <a:ext cx="5842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 rot="1677408">
            <a:off x="16111871" y="300058"/>
            <a:ext cx="3086100" cy="2652117"/>
            <a:chOff x="0" y="0"/>
            <a:chExt cx="812800" cy="6985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gradFill rotWithShape="1">
              <a:gsLst>
                <a:gs pos="0">
                  <a:srgbClr val="FFF8C7">
                    <a:alpha val="100000"/>
                  </a:srgbClr>
                </a:gs>
                <a:gs pos="100000">
                  <a:srgbClr val="F19B08">
                    <a:alpha val="100000"/>
                  </a:srgbClr>
                </a:gs>
              </a:gsLst>
              <a:lin ang="0"/>
            </a:gradFill>
            <a:ln w="38100" cap="sq">
              <a:solidFill>
                <a:srgbClr val="FCBF49"/>
              </a:solidFill>
              <a:prstDash val="solid"/>
              <a:miter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114300" y="-19050"/>
              <a:ext cx="5842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 rot="1677408">
            <a:off x="17700892" y="2673999"/>
            <a:ext cx="3086100" cy="2652117"/>
            <a:chOff x="0" y="0"/>
            <a:chExt cx="812800" cy="6985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gradFill rotWithShape="1">
              <a:gsLst>
                <a:gs pos="0">
                  <a:srgbClr val="FFF8C7">
                    <a:alpha val="100000"/>
                  </a:srgbClr>
                </a:gs>
                <a:gs pos="100000">
                  <a:srgbClr val="F19B08">
                    <a:alpha val="100000"/>
                  </a:srgbClr>
                </a:gs>
              </a:gsLst>
              <a:lin ang="0"/>
            </a:gradFill>
            <a:ln w="38100" cap="sq">
              <a:solidFill>
                <a:srgbClr val="FCBF49"/>
              </a:solidFill>
              <a:prstDash val="solid"/>
              <a:miter/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114300" y="-19050"/>
              <a:ext cx="5842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 rot="1677408">
            <a:off x="11694329" y="-1976420"/>
            <a:ext cx="3086100" cy="2652117"/>
            <a:chOff x="0" y="0"/>
            <a:chExt cx="812800" cy="6985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gradFill rotWithShape="1">
              <a:gsLst>
                <a:gs pos="0">
                  <a:srgbClr val="FFF8C7">
                    <a:alpha val="100000"/>
                  </a:srgbClr>
                </a:gs>
                <a:gs pos="100000">
                  <a:srgbClr val="F19B08">
                    <a:alpha val="100000"/>
                  </a:srgbClr>
                </a:gs>
              </a:gsLst>
              <a:lin ang="0"/>
            </a:gradFill>
            <a:ln w="38100" cap="sq">
              <a:solidFill>
                <a:srgbClr val="FCBF49"/>
              </a:solidFill>
              <a:prstDash val="solid"/>
              <a:miter/>
            </a:ln>
          </p:spPr>
        </p:sp>
        <p:sp>
          <p:nvSpPr>
            <p:cNvPr id="22" name="TextBox 22"/>
            <p:cNvSpPr txBox="1"/>
            <p:nvPr/>
          </p:nvSpPr>
          <p:spPr>
            <a:xfrm>
              <a:off x="114300" y="-19050"/>
              <a:ext cx="5842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 rot="1677408">
            <a:off x="14550498" y="-2086272"/>
            <a:ext cx="3086100" cy="2652117"/>
            <a:chOff x="0" y="0"/>
            <a:chExt cx="812800" cy="6985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gradFill rotWithShape="1">
              <a:gsLst>
                <a:gs pos="0">
                  <a:srgbClr val="FFF8C7">
                    <a:alpha val="100000"/>
                  </a:srgbClr>
                </a:gs>
                <a:gs pos="100000">
                  <a:srgbClr val="F19B08">
                    <a:alpha val="100000"/>
                  </a:srgbClr>
                </a:gs>
              </a:gsLst>
              <a:lin ang="0"/>
            </a:gradFill>
            <a:ln w="38100" cap="sq">
              <a:solidFill>
                <a:srgbClr val="FCBF49"/>
              </a:solidFill>
              <a:prstDash val="solid"/>
              <a:miter/>
            </a:ln>
          </p:spPr>
        </p:sp>
        <p:sp>
          <p:nvSpPr>
            <p:cNvPr id="25" name="TextBox 25"/>
            <p:cNvSpPr txBox="1"/>
            <p:nvPr/>
          </p:nvSpPr>
          <p:spPr>
            <a:xfrm>
              <a:off x="114300" y="-19050"/>
              <a:ext cx="5842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26" name="Freeform 26"/>
          <p:cNvSpPr/>
          <p:nvPr/>
        </p:nvSpPr>
        <p:spPr>
          <a:xfrm rot="-5400000">
            <a:off x="5547659" y="-63928"/>
            <a:ext cx="675839" cy="13792627"/>
          </a:xfrm>
          <a:custGeom>
            <a:avLst/>
            <a:gdLst/>
            <a:ahLst/>
            <a:cxnLst/>
            <a:rect l="l" t="t" r="r" b="b"/>
            <a:pathLst>
              <a:path w="675839" h="13792627">
                <a:moveTo>
                  <a:pt x="0" y="0"/>
                </a:moveTo>
                <a:lnTo>
                  <a:pt x="675839" y="0"/>
                </a:lnTo>
                <a:lnTo>
                  <a:pt x="675839" y="13792627"/>
                </a:lnTo>
                <a:lnTo>
                  <a:pt x="0" y="137926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7" name="Freeform 27"/>
          <p:cNvSpPr/>
          <p:nvPr/>
        </p:nvSpPr>
        <p:spPr>
          <a:xfrm>
            <a:off x="-272656" y="-268584"/>
            <a:ext cx="18833312" cy="11080643"/>
          </a:xfrm>
          <a:custGeom>
            <a:avLst/>
            <a:gdLst/>
            <a:ahLst/>
            <a:cxnLst/>
            <a:rect l="l" t="t" r="r" b="b"/>
            <a:pathLst>
              <a:path w="18833312" h="11080643">
                <a:moveTo>
                  <a:pt x="0" y="0"/>
                </a:moveTo>
                <a:lnTo>
                  <a:pt x="18833312" y="0"/>
                </a:lnTo>
                <a:lnTo>
                  <a:pt x="18833312" y="11080644"/>
                </a:lnTo>
                <a:lnTo>
                  <a:pt x="0" y="110806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28" name="TextBox 28"/>
          <p:cNvSpPr txBox="1"/>
          <p:nvPr/>
        </p:nvSpPr>
        <p:spPr>
          <a:xfrm>
            <a:off x="2343353" y="4086287"/>
            <a:ext cx="10505012" cy="22570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7560"/>
              </a:lnSpc>
              <a:spcBef>
                <a:spcPct val="0"/>
              </a:spcBef>
            </a:pPr>
            <a:r>
              <a:rPr lang="en-US" sz="13508" dirty="0">
                <a:solidFill>
                  <a:srgbClr val="000000"/>
                </a:solidFill>
                <a:latin typeface="Cardo"/>
              </a:rPr>
              <a:t>Thank </a:t>
            </a:r>
            <a:r>
              <a:rPr lang="en-US" sz="13508" dirty="0" smtClean="0">
                <a:solidFill>
                  <a:srgbClr val="000000"/>
                </a:solidFill>
                <a:latin typeface="Cardo"/>
              </a:rPr>
              <a:t>you…</a:t>
            </a:r>
            <a:endParaRPr lang="en-US" sz="13508" dirty="0">
              <a:solidFill>
                <a:srgbClr val="000000"/>
              </a:solidFill>
              <a:latin typeface="Card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F8C7">
                <a:alpha val="100000"/>
              </a:srgbClr>
            </a:gs>
            <a:gs pos="100000">
              <a:srgbClr val="F19B08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552499" y="1028700"/>
            <a:ext cx="1775006" cy="8229600"/>
            <a:chOff x="0" y="0"/>
            <a:chExt cx="368852" cy="171013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68852" cy="1710137"/>
            </a:xfrm>
            <a:custGeom>
              <a:avLst/>
              <a:gdLst/>
              <a:ahLst/>
              <a:cxnLst/>
              <a:rect l="l" t="t" r="r" b="b"/>
              <a:pathLst>
                <a:path w="368852" h="1710137">
                  <a:moveTo>
                    <a:pt x="0" y="0"/>
                  </a:moveTo>
                  <a:lnTo>
                    <a:pt x="368852" y="0"/>
                  </a:lnTo>
                  <a:lnTo>
                    <a:pt x="368852" y="1710137"/>
                  </a:lnTo>
                  <a:lnTo>
                    <a:pt x="0" y="1710137"/>
                  </a:lnTo>
                  <a:close/>
                </a:path>
              </a:pathLst>
            </a:custGeom>
            <a:solidFill>
              <a:srgbClr val="CCCCCC"/>
            </a:solidFill>
            <a:ln w="38100" cap="sq">
              <a:solidFill>
                <a:srgbClr val="ECCE63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368852" cy="17291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87035" y="2135204"/>
            <a:ext cx="6127339" cy="6127339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D9D9D9"/>
            </a:solidFill>
            <a:ln w="38100" cap="sq">
              <a:solidFill>
                <a:srgbClr val="ECCE63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139700" y="120650"/>
              <a:ext cx="533400" cy="552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6821234" y="2461055"/>
            <a:ext cx="1187852" cy="8335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96"/>
              </a:lnSpc>
            </a:pPr>
            <a:r>
              <a:rPr lang="en-US" sz="5414" dirty="0">
                <a:solidFill>
                  <a:srgbClr val="363636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2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821234" y="3577853"/>
            <a:ext cx="1187852" cy="8335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96"/>
              </a:lnSpc>
            </a:pPr>
            <a:r>
              <a:rPr lang="en-US" sz="5414" dirty="0">
                <a:solidFill>
                  <a:srgbClr val="363636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3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821234" y="4588140"/>
            <a:ext cx="1187852" cy="8335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96"/>
              </a:lnSpc>
            </a:pPr>
            <a:r>
              <a:rPr lang="en-US" sz="5414" dirty="0">
                <a:solidFill>
                  <a:srgbClr val="363636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4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846077" y="5592416"/>
            <a:ext cx="1187852" cy="8335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96"/>
              </a:lnSpc>
            </a:pPr>
            <a:r>
              <a:rPr lang="en-US" sz="5414" dirty="0">
                <a:solidFill>
                  <a:srgbClr val="363636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5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846077" y="6645599"/>
            <a:ext cx="1187852" cy="8335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96"/>
              </a:lnSpc>
            </a:pPr>
            <a:r>
              <a:rPr lang="en-US" sz="5414" dirty="0">
                <a:solidFill>
                  <a:srgbClr val="363636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6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846077" y="7723279"/>
            <a:ext cx="1187852" cy="8335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96"/>
              </a:lnSpc>
            </a:pPr>
            <a:r>
              <a:rPr lang="en-US" sz="5414" dirty="0">
                <a:solidFill>
                  <a:srgbClr val="363636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7</a:t>
            </a:r>
          </a:p>
        </p:txBody>
      </p:sp>
      <p:grpSp>
        <p:nvGrpSpPr>
          <p:cNvPr id="14" name="Group 14"/>
          <p:cNvGrpSpPr/>
          <p:nvPr/>
        </p:nvGrpSpPr>
        <p:grpSpPr>
          <a:xfrm rot="2231260">
            <a:off x="14307307" y="2391934"/>
            <a:ext cx="4296549" cy="13451328"/>
            <a:chOff x="0" y="0"/>
            <a:chExt cx="1131601" cy="3542737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131601" cy="3542737"/>
            </a:xfrm>
            <a:custGeom>
              <a:avLst/>
              <a:gdLst/>
              <a:ahLst/>
              <a:cxnLst/>
              <a:rect l="l" t="t" r="r" b="b"/>
              <a:pathLst>
                <a:path w="1131601" h="3542737">
                  <a:moveTo>
                    <a:pt x="0" y="0"/>
                  </a:moveTo>
                  <a:lnTo>
                    <a:pt x="1131601" y="0"/>
                  </a:lnTo>
                  <a:lnTo>
                    <a:pt x="1131601" y="3542737"/>
                  </a:lnTo>
                  <a:lnTo>
                    <a:pt x="0" y="3542737"/>
                  </a:lnTo>
                  <a:close/>
                </a:path>
              </a:pathLst>
            </a:custGeom>
            <a:solidFill>
              <a:srgbClr val="FFFBFB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19050"/>
              <a:ext cx="1131601" cy="35617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8565306" y="1393483"/>
            <a:ext cx="7518752" cy="5632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22"/>
              </a:lnSpc>
            </a:pPr>
            <a:r>
              <a:rPr lang="en-US" sz="3277" spc="321">
                <a:solidFill>
                  <a:srgbClr val="231F20"/>
                </a:solidFill>
                <a:latin typeface="DM Serif Display"/>
              </a:rPr>
              <a:t>PROBLEM STATEMENT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8565306" y="2592401"/>
            <a:ext cx="7890275" cy="5632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22"/>
              </a:lnSpc>
            </a:pPr>
            <a:r>
              <a:rPr lang="en-US" sz="3277" spc="321">
                <a:solidFill>
                  <a:srgbClr val="231F20"/>
                </a:solidFill>
                <a:latin typeface="DM Serif Display"/>
              </a:rPr>
              <a:t>PROJECT OVERVIEW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8565306" y="3787104"/>
            <a:ext cx="7518752" cy="5632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522"/>
              </a:lnSpc>
              <a:spcBef>
                <a:spcPct val="0"/>
              </a:spcBef>
            </a:pPr>
            <a:r>
              <a:rPr lang="en-US" sz="3277" spc="321" dirty="0">
                <a:solidFill>
                  <a:srgbClr val="231F20"/>
                </a:solidFill>
                <a:latin typeface="DM Serif Display"/>
              </a:rPr>
              <a:t>WHO ARE THE END USERS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8565306" y="4635622"/>
            <a:ext cx="9109324" cy="5632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522"/>
              </a:lnSpc>
              <a:spcBef>
                <a:spcPct val="0"/>
              </a:spcBef>
            </a:pPr>
            <a:r>
              <a:rPr lang="en-US" sz="3277" spc="321" dirty="0">
                <a:solidFill>
                  <a:srgbClr val="231F20"/>
                </a:solidFill>
                <a:latin typeface="DM Serif Display"/>
              </a:rPr>
              <a:t>OUR SOLUTION &amp; IT'S PROPOSITION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8565306" y="5787129"/>
            <a:ext cx="7890275" cy="5632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522"/>
              </a:lnSpc>
              <a:spcBef>
                <a:spcPct val="0"/>
              </a:spcBef>
            </a:pPr>
            <a:r>
              <a:rPr lang="en-US" sz="3277" spc="321">
                <a:solidFill>
                  <a:srgbClr val="231F20"/>
                </a:solidFill>
                <a:latin typeface="DM Serif Display"/>
              </a:rPr>
              <a:t>THE WOW IN OUR SOLUTION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8565306" y="6887103"/>
            <a:ext cx="7518752" cy="5632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522"/>
              </a:lnSpc>
              <a:spcBef>
                <a:spcPct val="0"/>
              </a:spcBef>
            </a:pPr>
            <a:r>
              <a:rPr lang="en-US" sz="3277" spc="321">
                <a:solidFill>
                  <a:srgbClr val="231F20"/>
                </a:solidFill>
                <a:latin typeface="DM Serif Display"/>
              </a:rPr>
              <a:t>MODELLING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8565306" y="7983501"/>
            <a:ext cx="7890275" cy="5632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522"/>
              </a:lnSpc>
              <a:spcBef>
                <a:spcPct val="0"/>
              </a:spcBef>
            </a:pPr>
            <a:r>
              <a:rPr lang="en-US" sz="3277" spc="321">
                <a:solidFill>
                  <a:srgbClr val="231F20"/>
                </a:solidFill>
                <a:latin typeface="DM Serif Display"/>
              </a:rPr>
              <a:t>RESULT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6821234" y="1447053"/>
            <a:ext cx="1187852" cy="8335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96"/>
              </a:lnSpc>
            </a:pPr>
            <a:r>
              <a:rPr lang="en-US" sz="5414" dirty="0">
                <a:solidFill>
                  <a:srgbClr val="363636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1</a:t>
            </a:r>
            <a:endParaRPr lang="en-US" sz="5414" dirty="0">
              <a:solidFill>
                <a:srgbClr val="363636"/>
              </a:solidFill>
              <a:latin typeface="Narkisim" panose="020E0502050101010101" pitchFamily="34" charset="-79"/>
              <a:cs typeface="Narkisim" panose="020E0502050101010101" pitchFamily="34" charset="-79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1240171" y="4515656"/>
            <a:ext cx="3987716" cy="12054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448"/>
              </a:lnSpc>
              <a:spcBef>
                <a:spcPct val="0"/>
              </a:spcBef>
            </a:pPr>
            <a:r>
              <a:rPr lang="en-US" sz="7268" dirty="0">
                <a:solidFill>
                  <a:srgbClr val="000000"/>
                </a:solidFill>
                <a:latin typeface="Bernoru"/>
              </a:rPr>
              <a:t>Agenda</a:t>
            </a:r>
          </a:p>
        </p:txBody>
      </p:sp>
      <p:sp>
        <p:nvSpPr>
          <p:cNvPr id="26" name="Freeform 26"/>
          <p:cNvSpPr/>
          <p:nvPr/>
        </p:nvSpPr>
        <p:spPr>
          <a:xfrm rot="7643647">
            <a:off x="3027093" y="13280532"/>
            <a:ext cx="21306565" cy="2256383"/>
          </a:xfrm>
          <a:custGeom>
            <a:avLst/>
            <a:gdLst/>
            <a:ahLst/>
            <a:cxnLst/>
            <a:rect l="l" t="t" r="r" b="b"/>
            <a:pathLst>
              <a:path w="21306565" h="2256383">
                <a:moveTo>
                  <a:pt x="0" y="0"/>
                </a:moveTo>
                <a:lnTo>
                  <a:pt x="21306565" y="0"/>
                </a:lnTo>
                <a:lnTo>
                  <a:pt x="21306565" y="2256383"/>
                </a:lnTo>
                <a:lnTo>
                  <a:pt x="0" y="225638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6495"/>
            </a:stretch>
          </a:blipFill>
        </p:spPr>
      </p:sp>
      <p:sp>
        <p:nvSpPr>
          <p:cNvPr id="27" name="Freeform 27"/>
          <p:cNvSpPr/>
          <p:nvPr/>
        </p:nvSpPr>
        <p:spPr>
          <a:xfrm>
            <a:off x="-152400" y="-268584"/>
            <a:ext cx="18713056" cy="11080643"/>
          </a:xfrm>
          <a:custGeom>
            <a:avLst/>
            <a:gdLst/>
            <a:ahLst/>
            <a:cxnLst/>
            <a:rect l="l" t="t" r="r" b="b"/>
            <a:pathLst>
              <a:path w="18833312" h="11080643">
                <a:moveTo>
                  <a:pt x="0" y="0"/>
                </a:moveTo>
                <a:lnTo>
                  <a:pt x="18833312" y="0"/>
                </a:lnTo>
                <a:lnTo>
                  <a:pt x="18833312" y="11080644"/>
                </a:lnTo>
                <a:lnTo>
                  <a:pt x="0" y="110806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F8C7">
                <a:alpha val="100000"/>
              </a:srgbClr>
            </a:gs>
            <a:gs pos="100000">
              <a:srgbClr val="F19B08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600565">
            <a:off x="12884110" y="-1380360"/>
            <a:ext cx="4296549" cy="13451328"/>
            <a:chOff x="0" y="0"/>
            <a:chExt cx="1131601" cy="354273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31601" cy="3542737"/>
            </a:xfrm>
            <a:custGeom>
              <a:avLst/>
              <a:gdLst/>
              <a:ahLst/>
              <a:cxnLst/>
              <a:rect l="l" t="t" r="r" b="b"/>
              <a:pathLst>
                <a:path w="1131601" h="3542737">
                  <a:moveTo>
                    <a:pt x="0" y="0"/>
                  </a:moveTo>
                  <a:lnTo>
                    <a:pt x="1131601" y="0"/>
                  </a:lnTo>
                  <a:lnTo>
                    <a:pt x="1131601" y="3542737"/>
                  </a:lnTo>
                  <a:lnTo>
                    <a:pt x="0" y="3542737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1131601" cy="35617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6934188">
            <a:off x="12717199" y="8937862"/>
            <a:ext cx="9752965" cy="1032847"/>
          </a:xfrm>
          <a:custGeom>
            <a:avLst/>
            <a:gdLst/>
            <a:ahLst/>
            <a:cxnLst/>
            <a:rect l="l" t="t" r="r" b="b"/>
            <a:pathLst>
              <a:path w="9752965" h="1032847">
                <a:moveTo>
                  <a:pt x="0" y="0"/>
                </a:moveTo>
                <a:lnTo>
                  <a:pt x="9752965" y="0"/>
                </a:lnTo>
                <a:lnTo>
                  <a:pt x="9752965" y="1032847"/>
                </a:lnTo>
                <a:lnTo>
                  <a:pt x="0" y="103284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6495"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2605250" y="3858895"/>
            <a:ext cx="12718811" cy="4753275"/>
            <a:chOff x="0" y="0"/>
            <a:chExt cx="4873127" cy="182118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873127" cy="1821185"/>
            </a:xfrm>
            <a:custGeom>
              <a:avLst/>
              <a:gdLst/>
              <a:ahLst/>
              <a:cxnLst/>
              <a:rect l="l" t="t" r="r" b="b"/>
              <a:pathLst>
                <a:path w="4873127" h="1821185">
                  <a:moveTo>
                    <a:pt x="0" y="0"/>
                  </a:moveTo>
                  <a:lnTo>
                    <a:pt x="4873127" y="0"/>
                  </a:lnTo>
                  <a:lnTo>
                    <a:pt x="4873127" y="1821185"/>
                  </a:lnTo>
                  <a:lnTo>
                    <a:pt x="0" y="1821185"/>
                  </a:lnTo>
                  <a:close/>
                </a:path>
              </a:pathLst>
            </a:custGeom>
            <a:solidFill>
              <a:srgbClr val="EFEFEF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19050"/>
              <a:ext cx="4873127" cy="18402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223239" y="577905"/>
            <a:ext cx="8191500" cy="27699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751"/>
              </a:lnSpc>
            </a:pPr>
            <a:r>
              <a:rPr lang="en-US" sz="6600" spc="763" dirty="0">
                <a:solidFill>
                  <a:srgbClr val="231F20"/>
                </a:solidFill>
                <a:latin typeface="Lucida Fax" panose="02060602050505020204" pitchFamily="18" charset="0"/>
              </a:rPr>
              <a:t>PROBLEM STATEMENT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069454" y="4228261"/>
            <a:ext cx="11962931" cy="34857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39"/>
              </a:lnSpc>
              <a:spcBef>
                <a:spcPct val="0"/>
              </a:spcBef>
            </a:pPr>
            <a:r>
              <a:rPr lang="en-US" sz="2855" spc="279" dirty="0">
                <a:solidFill>
                  <a:srgbClr val="231F20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Develop a restaurant reservation </a:t>
            </a:r>
            <a:r>
              <a:rPr lang="en-US" sz="2855" spc="279" dirty="0" err="1">
                <a:solidFill>
                  <a:srgbClr val="231F20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chatbot</a:t>
            </a:r>
            <a:r>
              <a:rPr lang="en-US" sz="2855" spc="279" dirty="0">
                <a:solidFill>
                  <a:srgbClr val="231F20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 capable of assisting users in making reservations, providing information about the restaurant, and handling inquiries related to the menu, operating hours, and special requests. The </a:t>
            </a:r>
            <a:r>
              <a:rPr lang="en-US" sz="2855" spc="279" dirty="0" err="1">
                <a:solidFill>
                  <a:srgbClr val="231F20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chatbot</a:t>
            </a:r>
            <a:r>
              <a:rPr lang="en-US" sz="2855" spc="279" dirty="0">
                <a:solidFill>
                  <a:srgbClr val="231F20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 should employ a neural network-based model trained on a dataset of intents and responses, enabling it to understand user queries and generate appropriate responses.</a:t>
            </a:r>
          </a:p>
        </p:txBody>
      </p:sp>
      <p:sp>
        <p:nvSpPr>
          <p:cNvPr id="11" name="Freeform 11"/>
          <p:cNvSpPr/>
          <p:nvPr/>
        </p:nvSpPr>
        <p:spPr>
          <a:xfrm>
            <a:off x="-152400" y="-268584"/>
            <a:ext cx="18440400" cy="11080643"/>
          </a:xfrm>
          <a:custGeom>
            <a:avLst/>
            <a:gdLst/>
            <a:ahLst/>
            <a:cxnLst/>
            <a:rect l="l" t="t" r="r" b="b"/>
            <a:pathLst>
              <a:path w="18833312" h="11080643">
                <a:moveTo>
                  <a:pt x="0" y="0"/>
                </a:moveTo>
                <a:lnTo>
                  <a:pt x="18833312" y="0"/>
                </a:lnTo>
                <a:lnTo>
                  <a:pt x="18833312" y="11080644"/>
                </a:lnTo>
                <a:lnTo>
                  <a:pt x="0" y="110806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424364">
            <a:off x="14648347" y="559129"/>
            <a:ext cx="3036105" cy="3124738"/>
          </a:xfrm>
          <a:custGeom>
            <a:avLst/>
            <a:gdLst/>
            <a:ahLst/>
            <a:cxnLst/>
            <a:rect l="l" t="t" r="r" b="b"/>
            <a:pathLst>
              <a:path w="3036105" h="3124738">
                <a:moveTo>
                  <a:pt x="0" y="0"/>
                </a:moveTo>
                <a:lnTo>
                  <a:pt x="3036105" y="0"/>
                </a:lnTo>
                <a:lnTo>
                  <a:pt x="3036105" y="3124738"/>
                </a:lnTo>
                <a:lnTo>
                  <a:pt x="0" y="3124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F8C7">
                <a:alpha val="100000"/>
              </a:srgbClr>
            </a:gs>
            <a:gs pos="100000">
              <a:srgbClr val="F19B08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65828" y="7797785"/>
            <a:ext cx="5168737" cy="5168737"/>
          </a:xfrm>
          <a:custGeom>
            <a:avLst/>
            <a:gdLst/>
            <a:ahLst/>
            <a:cxnLst/>
            <a:rect l="l" t="t" r="r" b="b"/>
            <a:pathLst>
              <a:path w="5168737" h="5168737">
                <a:moveTo>
                  <a:pt x="0" y="0"/>
                </a:moveTo>
                <a:lnTo>
                  <a:pt x="5168737" y="0"/>
                </a:lnTo>
                <a:lnTo>
                  <a:pt x="5168737" y="5168737"/>
                </a:lnTo>
                <a:lnTo>
                  <a:pt x="0" y="51687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272433" y="6895412"/>
            <a:ext cx="1755527" cy="1804747"/>
          </a:xfrm>
          <a:custGeom>
            <a:avLst/>
            <a:gdLst/>
            <a:ahLst/>
            <a:cxnLst/>
            <a:rect l="l" t="t" r="r" b="b"/>
            <a:pathLst>
              <a:path w="1755527" h="1804747">
                <a:moveTo>
                  <a:pt x="0" y="0"/>
                </a:moveTo>
                <a:lnTo>
                  <a:pt x="1755527" y="0"/>
                </a:lnTo>
                <a:lnTo>
                  <a:pt x="1755527" y="1804747"/>
                </a:lnTo>
                <a:lnTo>
                  <a:pt x="0" y="18047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28700" y="8283001"/>
            <a:ext cx="1713461" cy="1711319"/>
          </a:xfrm>
          <a:custGeom>
            <a:avLst/>
            <a:gdLst/>
            <a:ahLst/>
            <a:cxnLst/>
            <a:rect l="l" t="t" r="r" b="b"/>
            <a:pathLst>
              <a:path w="1713461" h="1711319">
                <a:moveTo>
                  <a:pt x="0" y="0"/>
                </a:moveTo>
                <a:lnTo>
                  <a:pt x="1713461" y="0"/>
                </a:lnTo>
                <a:lnTo>
                  <a:pt x="1713461" y="1711319"/>
                </a:lnTo>
                <a:lnTo>
                  <a:pt x="0" y="171131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5502274" y="8323599"/>
            <a:ext cx="2203462" cy="1630124"/>
          </a:xfrm>
          <a:custGeom>
            <a:avLst/>
            <a:gdLst/>
            <a:ahLst/>
            <a:cxnLst/>
            <a:rect l="l" t="t" r="r" b="b"/>
            <a:pathLst>
              <a:path w="2203462" h="1630124">
                <a:moveTo>
                  <a:pt x="0" y="0"/>
                </a:moveTo>
                <a:lnTo>
                  <a:pt x="2203462" y="0"/>
                </a:lnTo>
                <a:lnTo>
                  <a:pt x="2203462" y="1630124"/>
                </a:lnTo>
                <a:lnTo>
                  <a:pt x="0" y="163012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4811108" y="1028700"/>
            <a:ext cx="2794558" cy="2707228"/>
          </a:xfrm>
          <a:custGeom>
            <a:avLst/>
            <a:gdLst/>
            <a:ahLst/>
            <a:cxnLst/>
            <a:rect l="l" t="t" r="r" b="b"/>
            <a:pathLst>
              <a:path w="2794558" h="2707228">
                <a:moveTo>
                  <a:pt x="0" y="0"/>
                </a:moveTo>
                <a:lnTo>
                  <a:pt x="2794558" y="0"/>
                </a:lnTo>
                <a:lnTo>
                  <a:pt x="2794558" y="2707228"/>
                </a:lnTo>
                <a:lnTo>
                  <a:pt x="0" y="270722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-294556" y="927133"/>
            <a:ext cx="11552977" cy="11147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87"/>
              </a:lnSpc>
            </a:pPr>
            <a:r>
              <a:rPr lang="en-US" sz="6600" spc="368" dirty="0">
                <a:solidFill>
                  <a:srgbClr val="231F20"/>
                </a:solidFill>
                <a:latin typeface="Lucida Fax" panose="02060602050505020204" pitchFamily="18" charset="0"/>
              </a:rPr>
              <a:t>PROJECT OVERVIEW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130978" y="2353739"/>
            <a:ext cx="6254887" cy="75264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74"/>
              </a:lnSpc>
              <a:spcBef>
                <a:spcPct val="0"/>
              </a:spcBef>
            </a:pPr>
            <a:r>
              <a:rPr lang="en-US" sz="2010" spc="197" dirty="0">
                <a:solidFill>
                  <a:srgbClr val="231F20"/>
                </a:solidFill>
                <a:latin typeface="Libre Baskerville Bold"/>
              </a:rPr>
              <a:t>The Restaurant Reservation </a:t>
            </a:r>
            <a:r>
              <a:rPr lang="en-US" sz="2010" spc="197" dirty="0" err="1">
                <a:solidFill>
                  <a:srgbClr val="231F20"/>
                </a:solidFill>
                <a:latin typeface="Libre Baskerville Bold"/>
              </a:rPr>
              <a:t>Chatbot</a:t>
            </a:r>
            <a:r>
              <a:rPr lang="en-US" sz="2010" spc="197" dirty="0">
                <a:solidFill>
                  <a:srgbClr val="231F20"/>
                </a:solidFill>
                <a:latin typeface="Libre Baskerville Bold"/>
              </a:rPr>
              <a:t> project aims to develop an AI-powered </a:t>
            </a:r>
            <a:r>
              <a:rPr lang="en-US" sz="2010" spc="197" dirty="0" err="1">
                <a:solidFill>
                  <a:srgbClr val="231F20"/>
                </a:solidFill>
                <a:latin typeface="Libre Baskerville Bold"/>
              </a:rPr>
              <a:t>chatbot</a:t>
            </a:r>
            <a:r>
              <a:rPr lang="en-US" sz="2010" spc="197" dirty="0">
                <a:solidFill>
                  <a:srgbClr val="231F20"/>
                </a:solidFill>
                <a:latin typeface="Libre Baskerville Bold"/>
              </a:rPr>
              <a:t> facilitating restaurant reservations, providing information, and handling inquiries. Utilizing NLP techniques and machine learning, the </a:t>
            </a:r>
            <a:r>
              <a:rPr lang="en-US" sz="2010" spc="197" dirty="0" err="1">
                <a:solidFill>
                  <a:srgbClr val="231F20"/>
                </a:solidFill>
                <a:latin typeface="Libre Baskerville Bold"/>
              </a:rPr>
              <a:t>chatbot</a:t>
            </a:r>
            <a:r>
              <a:rPr lang="en-US" sz="2010" spc="197" dirty="0">
                <a:solidFill>
                  <a:srgbClr val="231F20"/>
                </a:solidFill>
                <a:latin typeface="Libre Baskerville Bold"/>
              </a:rPr>
              <a:t> interprets user messages, recognizes intents, and generates appropriate responses. Key components include an NLP model, intent recognition system, dynamic response generation, reservation management, user interface, deployment, and testing. The </a:t>
            </a:r>
            <a:r>
              <a:rPr lang="en-US" sz="2010" spc="197" dirty="0" err="1">
                <a:solidFill>
                  <a:srgbClr val="231F20"/>
                </a:solidFill>
                <a:latin typeface="Libre Baskerville Bold"/>
              </a:rPr>
              <a:t>chatbot</a:t>
            </a:r>
            <a:r>
              <a:rPr lang="en-US" sz="2010" spc="197" dirty="0">
                <a:solidFill>
                  <a:srgbClr val="231F20"/>
                </a:solidFill>
                <a:latin typeface="Libre Baskerville Bold"/>
              </a:rPr>
              <a:t> streamlines reservation processes, enhances customer engagement, and improves the dining experience. It offers a user-friendly interface for seamless interaction and aims to increase customer satisfaction while demonstrating the potential of AI in hospitality.</a:t>
            </a:r>
          </a:p>
        </p:txBody>
      </p:sp>
      <p:sp>
        <p:nvSpPr>
          <p:cNvPr id="9" name="Freeform 9"/>
          <p:cNvSpPr/>
          <p:nvPr/>
        </p:nvSpPr>
        <p:spPr>
          <a:xfrm>
            <a:off x="-152400" y="-268584"/>
            <a:ext cx="18440400" cy="11080643"/>
          </a:xfrm>
          <a:custGeom>
            <a:avLst/>
            <a:gdLst/>
            <a:ahLst/>
            <a:cxnLst/>
            <a:rect l="l" t="t" r="r" b="b"/>
            <a:pathLst>
              <a:path w="18833312" h="11080643">
                <a:moveTo>
                  <a:pt x="0" y="0"/>
                </a:moveTo>
                <a:lnTo>
                  <a:pt x="18833312" y="0"/>
                </a:lnTo>
                <a:lnTo>
                  <a:pt x="18833312" y="11080644"/>
                </a:lnTo>
                <a:lnTo>
                  <a:pt x="0" y="1108064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F8C7">
                <a:alpha val="100000"/>
              </a:srgbClr>
            </a:gs>
            <a:gs pos="100000">
              <a:srgbClr val="F19B08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1869503"/>
            <a:ext cx="18288000" cy="3086100"/>
            <a:chOff x="0" y="0"/>
            <a:chExt cx="4816593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812800"/>
            </a:xfrm>
            <a:custGeom>
              <a:avLst/>
              <a:gdLst/>
              <a:ahLst/>
              <a:cxnLst/>
              <a:rect l="l" t="t" r="r" b="b"/>
              <a:pathLst>
                <a:path w="4816592" h="812800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4816593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28700" y="1944518"/>
            <a:ext cx="4473739" cy="636748"/>
            <a:chOff x="0" y="0"/>
            <a:chExt cx="1178269" cy="16770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178269" cy="167703"/>
            </a:xfrm>
            <a:custGeom>
              <a:avLst/>
              <a:gdLst/>
              <a:ahLst/>
              <a:cxnLst/>
              <a:rect l="l" t="t" r="r" b="b"/>
              <a:pathLst>
                <a:path w="1178269" h="167703">
                  <a:moveTo>
                    <a:pt x="0" y="0"/>
                  </a:moveTo>
                  <a:lnTo>
                    <a:pt x="1178269" y="0"/>
                  </a:lnTo>
                  <a:lnTo>
                    <a:pt x="1178269" y="167703"/>
                  </a:lnTo>
                  <a:lnTo>
                    <a:pt x="0" y="167703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1178269" cy="2248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r>
                <a:rPr lang="en-US" sz="2981" spc="29" dirty="0">
                  <a:solidFill>
                    <a:srgbClr val="FFFFFF"/>
                  </a:solidFill>
                  <a:latin typeface="DM Sans"/>
                </a:rPr>
                <a:t>Order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6122202" y="2581266"/>
            <a:ext cx="11428778" cy="3552320"/>
            <a:chOff x="0" y="0"/>
            <a:chExt cx="1744696" cy="54229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744696" cy="542290"/>
            </a:xfrm>
            <a:custGeom>
              <a:avLst/>
              <a:gdLst/>
              <a:ahLst/>
              <a:cxnLst/>
              <a:rect l="l" t="t" r="r" b="b"/>
              <a:pathLst>
                <a:path w="1744696" h="542290">
                  <a:moveTo>
                    <a:pt x="0" y="0"/>
                  </a:moveTo>
                  <a:lnTo>
                    <a:pt x="1744696" y="0"/>
                  </a:lnTo>
                  <a:lnTo>
                    <a:pt x="1744696" y="542290"/>
                  </a:lnTo>
                  <a:lnTo>
                    <a:pt x="0" y="54229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19050"/>
              <a:ext cx="1744696" cy="5613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12742084" y="7178289"/>
            <a:ext cx="4517216" cy="2466815"/>
          </a:xfrm>
          <a:custGeom>
            <a:avLst/>
            <a:gdLst/>
            <a:ahLst/>
            <a:cxnLst/>
            <a:rect l="l" t="t" r="r" b="b"/>
            <a:pathLst>
              <a:path w="4517216" h="2466815">
                <a:moveTo>
                  <a:pt x="0" y="0"/>
                </a:moveTo>
                <a:lnTo>
                  <a:pt x="4517216" y="0"/>
                </a:lnTo>
                <a:lnTo>
                  <a:pt x="4517216" y="2466815"/>
                </a:lnTo>
                <a:lnTo>
                  <a:pt x="0" y="246681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1039" b="-11039"/>
            </a:stretch>
          </a:blipFill>
        </p:spPr>
      </p:sp>
      <p:grpSp>
        <p:nvGrpSpPr>
          <p:cNvPr id="12" name="Group 12"/>
          <p:cNvGrpSpPr/>
          <p:nvPr/>
        </p:nvGrpSpPr>
        <p:grpSpPr>
          <a:xfrm>
            <a:off x="12742084" y="6741256"/>
            <a:ext cx="4517216" cy="642911"/>
            <a:chOff x="0" y="0"/>
            <a:chExt cx="1178269" cy="167697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178269" cy="167697"/>
            </a:xfrm>
            <a:custGeom>
              <a:avLst/>
              <a:gdLst/>
              <a:ahLst/>
              <a:cxnLst/>
              <a:rect l="l" t="t" r="r" b="b"/>
              <a:pathLst>
                <a:path w="1178269" h="167697">
                  <a:moveTo>
                    <a:pt x="0" y="0"/>
                  </a:moveTo>
                  <a:lnTo>
                    <a:pt x="1178269" y="0"/>
                  </a:lnTo>
                  <a:lnTo>
                    <a:pt x="1178269" y="167697"/>
                  </a:lnTo>
                  <a:lnTo>
                    <a:pt x="0" y="167697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57150"/>
              <a:ext cx="1178269" cy="2248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r>
                <a:rPr lang="en-US" sz="2981" spc="29">
                  <a:solidFill>
                    <a:srgbClr val="FFFFFF"/>
                  </a:solidFill>
                  <a:latin typeface="DM Sans Italics"/>
                </a:rPr>
                <a:t>users</a:t>
              </a:r>
            </a:p>
          </p:txBody>
        </p:sp>
      </p:grpSp>
      <p:sp>
        <p:nvSpPr>
          <p:cNvPr id="15" name="Freeform 15"/>
          <p:cNvSpPr/>
          <p:nvPr/>
        </p:nvSpPr>
        <p:spPr>
          <a:xfrm>
            <a:off x="1028700" y="2463225"/>
            <a:ext cx="4473739" cy="4378672"/>
          </a:xfrm>
          <a:custGeom>
            <a:avLst/>
            <a:gdLst/>
            <a:ahLst/>
            <a:cxnLst/>
            <a:rect l="l" t="t" r="r" b="b"/>
            <a:pathLst>
              <a:path w="4473739" h="4378672">
                <a:moveTo>
                  <a:pt x="0" y="0"/>
                </a:moveTo>
                <a:lnTo>
                  <a:pt x="4473739" y="0"/>
                </a:lnTo>
                <a:lnTo>
                  <a:pt x="4473739" y="4378673"/>
                </a:lnTo>
                <a:lnTo>
                  <a:pt x="0" y="437867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1905000" y="194803"/>
            <a:ext cx="13274526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11"/>
              </a:lnSpc>
            </a:pPr>
            <a:r>
              <a:rPr lang="en-US" sz="6600" spc="512" dirty="0">
                <a:solidFill>
                  <a:srgbClr val="FFFFFF"/>
                </a:solidFill>
                <a:latin typeface="Lucida Fax" panose="02060602050505020204" pitchFamily="18" charset="0"/>
              </a:rPr>
              <a:t>WHO ARE THE END USERS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427276" y="2679444"/>
            <a:ext cx="10818630" cy="32988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89788" lvl="1" indent="-344894">
              <a:lnSpc>
                <a:spcPts val="4409"/>
              </a:lnSpc>
              <a:buFont typeface="Arial"/>
              <a:buChar char="•"/>
            </a:pPr>
            <a:r>
              <a:rPr lang="en-US" sz="3194" spc="313" dirty="0">
                <a:solidFill>
                  <a:srgbClr val="231F20"/>
                </a:solidFill>
                <a:latin typeface="Noto Serif"/>
              </a:rPr>
              <a:t>The end users of the Restaurant Reservation </a:t>
            </a:r>
            <a:r>
              <a:rPr lang="en-US" sz="3194" spc="313" dirty="0" err="1">
                <a:solidFill>
                  <a:srgbClr val="231F20"/>
                </a:solidFill>
                <a:latin typeface="Noto Serif"/>
              </a:rPr>
              <a:t>Chatbot</a:t>
            </a:r>
            <a:r>
              <a:rPr lang="en-US" sz="3194" spc="313" dirty="0">
                <a:solidFill>
                  <a:srgbClr val="231F20"/>
                </a:solidFill>
                <a:latin typeface="Noto Serif"/>
              </a:rPr>
              <a:t> are primarily individuals seeking to make reservations at the restaurant and also to enquiry the opening and closing time, menu items and etc....</a:t>
            </a:r>
          </a:p>
        </p:txBody>
      </p:sp>
      <p:sp>
        <p:nvSpPr>
          <p:cNvPr id="18" name="Freeform 18"/>
          <p:cNvSpPr/>
          <p:nvPr/>
        </p:nvSpPr>
        <p:spPr>
          <a:xfrm>
            <a:off x="-152400" y="-190500"/>
            <a:ext cx="18713054" cy="10924741"/>
          </a:xfrm>
          <a:custGeom>
            <a:avLst/>
            <a:gdLst/>
            <a:ahLst/>
            <a:cxnLst/>
            <a:rect l="l" t="t" r="r" b="b"/>
            <a:pathLst>
              <a:path w="18833312" h="11080643">
                <a:moveTo>
                  <a:pt x="0" y="0"/>
                </a:moveTo>
                <a:lnTo>
                  <a:pt x="18833312" y="0"/>
                </a:lnTo>
                <a:lnTo>
                  <a:pt x="18833312" y="11080644"/>
                </a:lnTo>
                <a:lnTo>
                  <a:pt x="0" y="1108064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F8C7">
                <a:alpha val="100000"/>
              </a:srgbClr>
            </a:gs>
            <a:gs pos="100000">
              <a:srgbClr val="F19B08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600565">
            <a:off x="13572298" y="-796392"/>
            <a:ext cx="3773328" cy="13451328"/>
            <a:chOff x="0" y="0"/>
            <a:chExt cx="993798" cy="354273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93798" cy="3542737"/>
            </a:xfrm>
            <a:custGeom>
              <a:avLst/>
              <a:gdLst/>
              <a:ahLst/>
              <a:cxnLst/>
              <a:rect l="l" t="t" r="r" b="b"/>
              <a:pathLst>
                <a:path w="993798" h="3542737">
                  <a:moveTo>
                    <a:pt x="0" y="0"/>
                  </a:moveTo>
                  <a:lnTo>
                    <a:pt x="993798" y="0"/>
                  </a:lnTo>
                  <a:lnTo>
                    <a:pt x="993798" y="3542737"/>
                  </a:lnTo>
                  <a:lnTo>
                    <a:pt x="0" y="3542737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993798" cy="35617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028700" y="642668"/>
            <a:ext cx="17030700" cy="21119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633"/>
              </a:lnSpc>
            </a:pPr>
            <a:r>
              <a:rPr lang="en-US" sz="6600" spc="613" dirty="0">
                <a:solidFill>
                  <a:srgbClr val="100F0D"/>
                </a:solidFill>
                <a:latin typeface="Lucida Fax" panose="02060602050505020204" pitchFamily="18" charset="0"/>
              </a:rPr>
              <a:t>OUR SOLUTION &amp; IT'S PROPOSITION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3084059"/>
            <a:ext cx="11862266" cy="48717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32"/>
              </a:lnSpc>
            </a:pPr>
            <a:r>
              <a:rPr lang="en-US" sz="3139" spc="307" dirty="0">
                <a:solidFill>
                  <a:srgbClr val="100F0D"/>
                </a:solidFill>
                <a:latin typeface="Noto Serif Bold"/>
              </a:rPr>
              <a:t>We Created this </a:t>
            </a:r>
            <a:r>
              <a:rPr lang="en-US" sz="3139" spc="307" dirty="0" err="1">
                <a:solidFill>
                  <a:srgbClr val="100F0D"/>
                </a:solidFill>
                <a:latin typeface="Noto Serif Bold"/>
              </a:rPr>
              <a:t>chatbot</a:t>
            </a:r>
            <a:r>
              <a:rPr lang="en-US" sz="3139" spc="307" dirty="0">
                <a:solidFill>
                  <a:srgbClr val="100F0D"/>
                </a:solidFill>
                <a:latin typeface="Noto Serif Bold"/>
              </a:rPr>
              <a:t> using the AI Machine Learning Techniques.</a:t>
            </a:r>
          </a:p>
          <a:p>
            <a:pPr>
              <a:lnSpc>
                <a:spcPts val="4332"/>
              </a:lnSpc>
            </a:pPr>
            <a:r>
              <a:rPr lang="en-US" sz="3139" spc="307" dirty="0">
                <a:solidFill>
                  <a:srgbClr val="100F0D"/>
                </a:solidFill>
                <a:latin typeface="Noto Serif Bold"/>
              </a:rPr>
              <a:t>First We Created this using the following ways,</a:t>
            </a:r>
          </a:p>
          <a:p>
            <a:pPr>
              <a:lnSpc>
                <a:spcPts val="4332"/>
              </a:lnSpc>
            </a:pPr>
            <a:endParaRPr lang="en-US" sz="3139" spc="307" dirty="0">
              <a:solidFill>
                <a:srgbClr val="100F0D"/>
              </a:solidFill>
              <a:latin typeface="Noto Serif Bold"/>
            </a:endParaRPr>
          </a:p>
          <a:p>
            <a:pPr>
              <a:lnSpc>
                <a:spcPts val="4332"/>
              </a:lnSpc>
            </a:pPr>
            <a:endParaRPr lang="en-US" sz="3139" spc="307" dirty="0">
              <a:solidFill>
                <a:srgbClr val="100F0D"/>
              </a:solidFill>
              <a:latin typeface="Noto Serif Bold"/>
            </a:endParaRPr>
          </a:p>
          <a:p>
            <a:pPr>
              <a:lnSpc>
                <a:spcPts val="4332"/>
              </a:lnSpc>
            </a:pPr>
            <a:r>
              <a:rPr lang="en-US" sz="3139" spc="307" dirty="0">
                <a:solidFill>
                  <a:srgbClr val="100F0D"/>
                </a:solidFill>
                <a:latin typeface="Noto Serif Bold"/>
              </a:rPr>
              <a:t>1)Training the model with dataset</a:t>
            </a:r>
          </a:p>
          <a:p>
            <a:pPr>
              <a:lnSpc>
                <a:spcPts val="4332"/>
              </a:lnSpc>
            </a:pPr>
            <a:endParaRPr lang="en-US" sz="3139" spc="307" dirty="0">
              <a:solidFill>
                <a:srgbClr val="100F0D"/>
              </a:solidFill>
              <a:latin typeface="Noto Serif Bold"/>
            </a:endParaRPr>
          </a:p>
          <a:p>
            <a:pPr>
              <a:lnSpc>
                <a:spcPts val="4332"/>
              </a:lnSpc>
            </a:pPr>
            <a:r>
              <a:rPr lang="en-US" sz="3139" spc="307" dirty="0">
                <a:solidFill>
                  <a:srgbClr val="100F0D"/>
                </a:solidFill>
                <a:latin typeface="Noto Serif Bold"/>
              </a:rPr>
              <a:t>2)Integrating with Flask</a:t>
            </a:r>
          </a:p>
          <a:p>
            <a:pPr>
              <a:lnSpc>
                <a:spcPts val="4332"/>
              </a:lnSpc>
            </a:pPr>
            <a:endParaRPr lang="en-US" sz="3139" spc="307" dirty="0">
              <a:solidFill>
                <a:srgbClr val="100F0D"/>
              </a:solidFill>
              <a:latin typeface="Noto Serif Bold"/>
            </a:endParaRPr>
          </a:p>
          <a:p>
            <a:pPr>
              <a:lnSpc>
                <a:spcPts val="4332"/>
              </a:lnSpc>
            </a:pPr>
            <a:endParaRPr lang="en-US" sz="3139" spc="307" dirty="0">
              <a:solidFill>
                <a:srgbClr val="100F0D"/>
              </a:solidFill>
              <a:latin typeface="Noto Serif Bold"/>
            </a:endParaRPr>
          </a:p>
          <a:p>
            <a:pPr algn="l">
              <a:lnSpc>
                <a:spcPts val="4332"/>
              </a:lnSpc>
            </a:pPr>
            <a:r>
              <a:rPr lang="en-US" sz="3139" spc="307" dirty="0">
                <a:solidFill>
                  <a:srgbClr val="100F0D"/>
                </a:solidFill>
                <a:latin typeface="Noto Serif Bold"/>
              </a:rPr>
              <a:t>3)User Interface</a:t>
            </a:r>
          </a:p>
        </p:txBody>
      </p:sp>
      <p:sp>
        <p:nvSpPr>
          <p:cNvPr id="7" name="Freeform 7"/>
          <p:cNvSpPr/>
          <p:nvPr/>
        </p:nvSpPr>
        <p:spPr>
          <a:xfrm rot="6934188">
            <a:off x="12717199" y="8937862"/>
            <a:ext cx="9752965" cy="1032847"/>
          </a:xfrm>
          <a:custGeom>
            <a:avLst/>
            <a:gdLst/>
            <a:ahLst/>
            <a:cxnLst/>
            <a:rect l="l" t="t" r="r" b="b"/>
            <a:pathLst>
              <a:path w="9752965" h="1032847">
                <a:moveTo>
                  <a:pt x="0" y="0"/>
                </a:moveTo>
                <a:lnTo>
                  <a:pt x="9752965" y="0"/>
                </a:lnTo>
                <a:lnTo>
                  <a:pt x="9752965" y="1032847"/>
                </a:lnTo>
                <a:lnTo>
                  <a:pt x="0" y="103284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6495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228600" y="-268584"/>
            <a:ext cx="18789256" cy="11080643"/>
          </a:xfrm>
          <a:custGeom>
            <a:avLst/>
            <a:gdLst/>
            <a:ahLst/>
            <a:cxnLst/>
            <a:rect l="l" t="t" r="r" b="b"/>
            <a:pathLst>
              <a:path w="18833312" h="11080643">
                <a:moveTo>
                  <a:pt x="0" y="0"/>
                </a:moveTo>
                <a:lnTo>
                  <a:pt x="18833312" y="0"/>
                </a:lnTo>
                <a:lnTo>
                  <a:pt x="18833312" y="11080644"/>
                </a:lnTo>
                <a:lnTo>
                  <a:pt x="0" y="110806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0114165" y="6976078"/>
            <a:ext cx="3656773" cy="3129730"/>
          </a:xfrm>
          <a:custGeom>
            <a:avLst/>
            <a:gdLst/>
            <a:ahLst/>
            <a:cxnLst/>
            <a:rect l="l" t="t" r="r" b="b"/>
            <a:pathLst>
              <a:path w="3656773" h="3129730">
                <a:moveTo>
                  <a:pt x="0" y="0"/>
                </a:moveTo>
                <a:lnTo>
                  <a:pt x="3656773" y="0"/>
                </a:lnTo>
                <a:lnTo>
                  <a:pt x="3656773" y="3129729"/>
                </a:lnTo>
                <a:lnTo>
                  <a:pt x="0" y="31297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F8C7">
                <a:alpha val="100000"/>
              </a:srgbClr>
            </a:gs>
            <a:gs pos="100000">
              <a:srgbClr val="F19B08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600565">
            <a:off x="13572298" y="-796392"/>
            <a:ext cx="3773328" cy="13451328"/>
            <a:chOff x="0" y="0"/>
            <a:chExt cx="993798" cy="354273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93798" cy="3542737"/>
            </a:xfrm>
            <a:custGeom>
              <a:avLst/>
              <a:gdLst/>
              <a:ahLst/>
              <a:cxnLst/>
              <a:rect l="l" t="t" r="r" b="b"/>
              <a:pathLst>
                <a:path w="993798" h="3542737">
                  <a:moveTo>
                    <a:pt x="0" y="0"/>
                  </a:moveTo>
                  <a:lnTo>
                    <a:pt x="993798" y="0"/>
                  </a:lnTo>
                  <a:lnTo>
                    <a:pt x="993798" y="3542737"/>
                  </a:lnTo>
                  <a:lnTo>
                    <a:pt x="0" y="3542737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993798" cy="35617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028700" y="923925"/>
            <a:ext cx="14763399" cy="9995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33"/>
              </a:lnSpc>
            </a:pPr>
            <a:r>
              <a:rPr lang="en-US" sz="6600" spc="613" dirty="0">
                <a:solidFill>
                  <a:srgbClr val="100F0D"/>
                </a:solidFill>
                <a:latin typeface="Lucida Fax" panose="02060602050505020204" pitchFamily="18" charset="0"/>
              </a:rPr>
              <a:t>1)TRAINING THE MODEL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807836" y="2276174"/>
            <a:ext cx="9360621" cy="78223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4820" lvl="1" indent="-267410" algn="l">
              <a:lnSpc>
                <a:spcPts val="3418"/>
              </a:lnSpc>
              <a:buFont typeface="Arial"/>
              <a:buChar char="•"/>
            </a:pPr>
            <a:r>
              <a:rPr lang="en-US" sz="2477" spc="242" dirty="0">
                <a:solidFill>
                  <a:srgbClr val="100F0D"/>
                </a:solidFill>
                <a:latin typeface="Libre Baskerville Bold"/>
              </a:rPr>
              <a:t>Loading the Data:</a:t>
            </a:r>
          </a:p>
          <a:p>
            <a:pPr marL="534820" lvl="1" indent="-267410" algn="l">
              <a:lnSpc>
                <a:spcPts val="3418"/>
              </a:lnSpc>
              <a:buFont typeface="Arial"/>
              <a:buChar char="•"/>
            </a:pPr>
            <a:endParaRPr lang="en-US" sz="2477" spc="242" dirty="0">
              <a:solidFill>
                <a:srgbClr val="100F0D"/>
              </a:solidFill>
              <a:latin typeface="Libre Baskerville Bold"/>
            </a:endParaRPr>
          </a:p>
          <a:p>
            <a:pPr marL="534820" lvl="1" indent="-267410" algn="l">
              <a:lnSpc>
                <a:spcPts val="3418"/>
              </a:lnSpc>
              <a:buFont typeface="Arial"/>
              <a:buChar char="•"/>
            </a:pPr>
            <a:r>
              <a:rPr lang="en-US" sz="2477" spc="242" dirty="0">
                <a:solidFill>
                  <a:srgbClr val="100F0D"/>
                </a:solidFill>
                <a:latin typeface="Libre Baskerville Bold"/>
              </a:rPr>
              <a:t>Imagine a file named "</a:t>
            </a:r>
            <a:r>
              <a:rPr lang="en-US" sz="2477" spc="242" dirty="0" err="1">
                <a:solidFill>
                  <a:srgbClr val="100F0D"/>
                </a:solidFill>
                <a:latin typeface="Libre Baskerville Bold"/>
              </a:rPr>
              <a:t>full.json</a:t>
            </a:r>
            <a:r>
              <a:rPr lang="en-US" sz="2477" spc="242" dirty="0">
                <a:solidFill>
                  <a:srgbClr val="100F0D"/>
                </a:solidFill>
                <a:latin typeface="Libre Baskerville Bold"/>
              </a:rPr>
              <a:t>" that stores conversations between you and a </a:t>
            </a:r>
            <a:r>
              <a:rPr lang="en-US" sz="2477" spc="242" dirty="0" err="1">
                <a:solidFill>
                  <a:srgbClr val="100F0D"/>
                </a:solidFill>
                <a:latin typeface="Libre Baskerville Bold"/>
              </a:rPr>
              <a:t>chatbot</a:t>
            </a:r>
            <a:r>
              <a:rPr lang="en-US" sz="2477" spc="242" dirty="0">
                <a:solidFill>
                  <a:srgbClr val="100F0D"/>
                </a:solidFill>
                <a:latin typeface="Libre Baskerville Bold"/>
              </a:rPr>
              <a:t>.</a:t>
            </a:r>
          </a:p>
          <a:p>
            <a:pPr marL="534820" lvl="1" indent="-267410" algn="l">
              <a:lnSpc>
                <a:spcPts val="3418"/>
              </a:lnSpc>
              <a:buFont typeface="Arial"/>
              <a:buChar char="•"/>
            </a:pPr>
            <a:r>
              <a:rPr lang="en-US" sz="2477" spc="242" dirty="0">
                <a:solidFill>
                  <a:srgbClr val="100F0D"/>
                </a:solidFill>
                <a:latin typeface="Libre Baskerville Bold"/>
              </a:rPr>
              <a:t>The code reads this file to understand what people might ask the </a:t>
            </a:r>
            <a:r>
              <a:rPr lang="en-US" sz="2477" spc="242" dirty="0" err="1">
                <a:solidFill>
                  <a:srgbClr val="100F0D"/>
                </a:solidFill>
                <a:latin typeface="Libre Baskerville Bold"/>
              </a:rPr>
              <a:t>chatbot</a:t>
            </a:r>
            <a:r>
              <a:rPr lang="en-US" sz="2477" spc="242" dirty="0">
                <a:solidFill>
                  <a:srgbClr val="100F0D"/>
                </a:solidFill>
                <a:latin typeface="Libre Baskerville Bold"/>
              </a:rPr>
              <a:t>.</a:t>
            </a:r>
          </a:p>
          <a:p>
            <a:pPr marL="534820" lvl="1" indent="-267410" algn="l">
              <a:lnSpc>
                <a:spcPts val="3418"/>
              </a:lnSpc>
              <a:buFont typeface="Arial"/>
              <a:buChar char="•"/>
            </a:pPr>
            <a:endParaRPr lang="en-US" sz="2477" spc="242" dirty="0">
              <a:solidFill>
                <a:srgbClr val="100F0D"/>
              </a:solidFill>
              <a:latin typeface="Libre Baskerville Bold"/>
            </a:endParaRPr>
          </a:p>
          <a:p>
            <a:pPr marL="534820" lvl="1" indent="-267410" algn="l">
              <a:lnSpc>
                <a:spcPts val="3418"/>
              </a:lnSpc>
              <a:buFont typeface="Arial"/>
              <a:buChar char="•"/>
            </a:pPr>
            <a:r>
              <a:rPr lang="en-US" sz="2477" spc="242" dirty="0">
                <a:solidFill>
                  <a:srgbClr val="100F0D"/>
                </a:solidFill>
                <a:latin typeface="Imprint MT Shadow" panose="04020605060303030202" pitchFamily="82" charset="0"/>
              </a:rPr>
              <a:t>Getting</a:t>
            </a:r>
            <a:r>
              <a:rPr lang="en-US" sz="2477" spc="242" dirty="0">
                <a:solidFill>
                  <a:srgbClr val="100F0D"/>
                </a:solidFill>
                <a:latin typeface="Libre Baskerville Bold"/>
              </a:rPr>
              <a:t> the Words and Categories:</a:t>
            </a:r>
          </a:p>
          <a:p>
            <a:pPr marL="534820" lvl="1" indent="-267410" algn="l">
              <a:lnSpc>
                <a:spcPts val="3418"/>
              </a:lnSpc>
              <a:buFont typeface="Arial"/>
              <a:buChar char="•"/>
            </a:pPr>
            <a:endParaRPr lang="en-US" sz="2477" spc="242" dirty="0">
              <a:solidFill>
                <a:srgbClr val="100F0D"/>
              </a:solidFill>
              <a:latin typeface="Libre Baskerville Bold"/>
            </a:endParaRPr>
          </a:p>
          <a:p>
            <a:pPr marL="534820" lvl="1" indent="-267410" algn="l">
              <a:lnSpc>
                <a:spcPts val="3418"/>
              </a:lnSpc>
              <a:buFont typeface="Arial"/>
              <a:buChar char="•"/>
            </a:pPr>
            <a:r>
              <a:rPr lang="en-US" sz="2477" spc="242" dirty="0">
                <a:solidFill>
                  <a:srgbClr val="100F0D"/>
                </a:solidFill>
                <a:latin typeface="Libre Baskerville Bold"/>
              </a:rPr>
              <a:t>The code goes through each conversation in the file.</a:t>
            </a:r>
          </a:p>
          <a:p>
            <a:pPr marL="534820" lvl="1" indent="-267410" algn="l">
              <a:lnSpc>
                <a:spcPts val="3418"/>
              </a:lnSpc>
              <a:buFont typeface="Arial"/>
              <a:buChar char="•"/>
            </a:pPr>
            <a:r>
              <a:rPr lang="en-US" sz="2477" spc="242" dirty="0">
                <a:solidFill>
                  <a:srgbClr val="100F0D"/>
                </a:solidFill>
                <a:latin typeface="Libre Baskerville Bold"/>
              </a:rPr>
              <a:t>It separates the user's question (like "Hi!") from the </a:t>
            </a:r>
            <a:r>
              <a:rPr lang="en-US" sz="2477" spc="242" dirty="0" err="1">
                <a:solidFill>
                  <a:srgbClr val="100F0D"/>
                </a:solidFill>
                <a:latin typeface="Libre Baskerville Bold"/>
              </a:rPr>
              <a:t>chatbot's</a:t>
            </a:r>
            <a:r>
              <a:rPr lang="en-US" sz="2477" spc="242" dirty="0">
                <a:solidFill>
                  <a:srgbClr val="100F0D"/>
                </a:solidFill>
                <a:latin typeface="Libre Baskerville Bold"/>
              </a:rPr>
              <a:t> answer (like "Hello!").</a:t>
            </a:r>
          </a:p>
          <a:p>
            <a:pPr marL="534820" lvl="1" indent="-267410" algn="l">
              <a:lnSpc>
                <a:spcPts val="3418"/>
              </a:lnSpc>
              <a:buFont typeface="Arial"/>
              <a:buChar char="•"/>
            </a:pPr>
            <a:r>
              <a:rPr lang="en-US" sz="2477" spc="242" dirty="0">
                <a:solidFill>
                  <a:srgbClr val="100F0D"/>
                </a:solidFill>
                <a:latin typeface="Libre Baskerville Bold"/>
              </a:rPr>
              <a:t>It keeps track of all unique words used in the questions (like "Hi", "How", "What").</a:t>
            </a:r>
          </a:p>
          <a:p>
            <a:pPr marL="534820" lvl="1" indent="-267410" algn="l">
              <a:lnSpc>
                <a:spcPts val="3418"/>
              </a:lnSpc>
              <a:buFont typeface="Arial"/>
              <a:buChar char="•"/>
            </a:pPr>
            <a:r>
              <a:rPr lang="en-US" sz="2477" spc="242" dirty="0">
                <a:solidFill>
                  <a:srgbClr val="100F0D"/>
                </a:solidFill>
                <a:latin typeface="Libre Baskerville Bold"/>
              </a:rPr>
              <a:t>It remembers the different types of conversations (like greetings, questions, etc.).</a:t>
            </a:r>
          </a:p>
        </p:txBody>
      </p:sp>
      <p:sp>
        <p:nvSpPr>
          <p:cNvPr id="7" name="Freeform 7"/>
          <p:cNvSpPr/>
          <p:nvPr/>
        </p:nvSpPr>
        <p:spPr>
          <a:xfrm rot="6934188">
            <a:off x="12717199" y="8937862"/>
            <a:ext cx="9752965" cy="1032847"/>
          </a:xfrm>
          <a:custGeom>
            <a:avLst/>
            <a:gdLst/>
            <a:ahLst/>
            <a:cxnLst/>
            <a:rect l="l" t="t" r="r" b="b"/>
            <a:pathLst>
              <a:path w="9752965" h="1032847">
                <a:moveTo>
                  <a:pt x="0" y="0"/>
                </a:moveTo>
                <a:lnTo>
                  <a:pt x="9752965" y="0"/>
                </a:lnTo>
                <a:lnTo>
                  <a:pt x="9752965" y="1032847"/>
                </a:lnTo>
                <a:lnTo>
                  <a:pt x="0" y="103284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6495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228600" y="-268584"/>
            <a:ext cx="18789256" cy="11080643"/>
          </a:xfrm>
          <a:custGeom>
            <a:avLst/>
            <a:gdLst/>
            <a:ahLst/>
            <a:cxnLst/>
            <a:rect l="l" t="t" r="r" b="b"/>
            <a:pathLst>
              <a:path w="18833312" h="11080643">
                <a:moveTo>
                  <a:pt x="0" y="0"/>
                </a:moveTo>
                <a:lnTo>
                  <a:pt x="18833312" y="0"/>
                </a:lnTo>
                <a:lnTo>
                  <a:pt x="18833312" y="11080644"/>
                </a:lnTo>
                <a:lnTo>
                  <a:pt x="0" y="110806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F8C7">
                <a:alpha val="100000"/>
              </a:srgbClr>
            </a:gs>
            <a:gs pos="100000">
              <a:srgbClr val="F19B08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600565">
            <a:off x="13572298" y="-796392"/>
            <a:ext cx="3773328" cy="13451328"/>
            <a:chOff x="0" y="0"/>
            <a:chExt cx="993798" cy="354273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93798" cy="3542737"/>
            </a:xfrm>
            <a:custGeom>
              <a:avLst/>
              <a:gdLst/>
              <a:ahLst/>
              <a:cxnLst/>
              <a:rect l="l" t="t" r="r" b="b"/>
              <a:pathLst>
                <a:path w="993798" h="3542737">
                  <a:moveTo>
                    <a:pt x="0" y="0"/>
                  </a:moveTo>
                  <a:lnTo>
                    <a:pt x="993798" y="0"/>
                  </a:lnTo>
                  <a:lnTo>
                    <a:pt x="993798" y="3542737"/>
                  </a:lnTo>
                  <a:lnTo>
                    <a:pt x="0" y="3542737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993798" cy="35617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028700" y="331709"/>
            <a:ext cx="12535666" cy="6143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4470" lvl="1" indent="-227235" algn="l">
              <a:lnSpc>
                <a:spcPts val="2904"/>
              </a:lnSpc>
              <a:buFont typeface="Arial"/>
              <a:buChar char="•"/>
            </a:pPr>
            <a:r>
              <a:rPr lang="en-US" sz="2105" spc="206" dirty="0">
                <a:solidFill>
                  <a:srgbClr val="100F0D"/>
                </a:solidFill>
                <a:latin typeface="Libre Baskerville Bold"/>
              </a:rPr>
              <a:t>Turning Questions into Numbers:</a:t>
            </a:r>
          </a:p>
          <a:p>
            <a:pPr marL="454470" lvl="1" indent="-227235" algn="l">
              <a:lnSpc>
                <a:spcPts val="2904"/>
              </a:lnSpc>
              <a:buFont typeface="Arial"/>
              <a:buChar char="•"/>
            </a:pPr>
            <a:endParaRPr lang="en-US" sz="2105" spc="206" dirty="0">
              <a:solidFill>
                <a:srgbClr val="100F0D"/>
              </a:solidFill>
              <a:latin typeface="Libre Baskerville Bold"/>
            </a:endParaRPr>
          </a:p>
          <a:p>
            <a:pPr marL="454470" lvl="1" indent="-227235" algn="l">
              <a:lnSpc>
                <a:spcPts val="2904"/>
              </a:lnSpc>
              <a:buFont typeface="Arial"/>
              <a:buChar char="•"/>
            </a:pPr>
            <a:r>
              <a:rPr lang="en-US" sz="2105" spc="206" dirty="0">
                <a:solidFill>
                  <a:srgbClr val="100F0D"/>
                </a:solidFill>
                <a:latin typeface="Libre Baskerville Bold"/>
              </a:rPr>
              <a:t>The code creates a special code for each question. Imagine a big list where each word has a number.</a:t>
            </a:r>
          </a:p>
          <a:p>
            <a:pPr marL="454470" lvl="1" indent="-227235" algn="l">
              <a:lnSpc>
                <a:spcPts val="2904"/>
              </a:lnSpc>
              <a:buFont typeface="Arial"/>
              <a:buChar char="•"/>
            </a:pPr>
            <a:r>
              <a:rPr lang="en-US" sz="2105" spc="206" dirty="0">
                <a:solidFill>
                  <a:srgbClr val="100F0D"/>
                </a:solidFill>
                <a:latin typeface="Libre Baskerville Bold"/>
              </a:rPr>
              <a:t>For each question, the code checks which words are there and creates a list of 0s and 1s.</a:t>
            </a:r>
          </a:p>
          <a:p>
            <a:pPr marL="454470" lvl="1" indent="-227235" algn="l">
              <a:lnSpc>
                <a:spcPts val="2904"/>
              </a:lnSpc>
              <a:buFont typeface="Arial"/>
              <a:buChar char="•"/>
            </a:pPr>
            <a:r>
              <a:rPr lang="en-US" sz="2105" spc="206" dirty="0">
                <a:solidFill>
                  <a:srgbClr val="100F0D"/>
                </a:solidFill>
                <a:latin typeface="Libre Baskerville Bold"/>
              </a:rPr>
              <a:t>If a word is in the question (like "Hi"), the code puts a 1 in its place.</a:t>
            </a:r>
          </a:p>
          <a:p>
            <a:pPr marL="454470" lvl="1" indent="-227235" algn="l">
              <a:lnSpc>
                <a:spcPts val="2904"/>
              </a:lnSpc>
              <a:buFont typeface="Arial"/>
              <a:buChar char="•"/>
            </a:pPr>
            <a:r>
              <a:rPr lang="en-US" sz="2105" spc="206" dirty="0">
                <a:solidFill>
                  <a:srgbClr val="100F0D"/>
                </a:solidFill>
                <a:latin typeface="Libre Baskerville Bold"/>
              </a:rPr>
              <a:t>If a word is not there (like "Bye"), the code puts a 0.</a:t>
            </a:r>
          </a:p>
          <a:p>
            <a:pPr marL="454470" lvl="1" indent="-227235" algn="l">
              <a:lnSpc>
                <a:spcPts val="2904"/>
              </a:lnSpc>
              <a:buFont typeface="Arial"/>
              <a:buChar char="•"/>
            </a:pPr>
            <a:r>
              <a:rPr lang="en-US" sz="2105" spc="206" dirty="0">
                <a:solidFill>
                  <a:srgbClr val="100F0D"/>
                </a:solidFill>
                <a:latin typeface="Libre Baskerville Bold"/>
              </a:rPr>
              <a:t>This way, the computer can understand the questions better.</a:t>
            </a:r>
          </a:p>
          <a:p>
            <a:pPr marL="454470" lvl="1" indent="-227235" algn="l">
              <a:lnSpc>
                <a:spcPts val="2904"/>
              </a:lnSpc>
              <a:buFont typeface="Arial"/>
              <a:buChar char="•"/>
            </a:pPr>
            <a:endParaRPr lang="en-US" sz="2105" spc="206" dirty="0">
              <a:solidFill>
                <a:srgbClr val="100F0D"/>
              </a:solidFill>
              <a:latin typeface="Libre Baskerville Bold"/>
            </a:endParaRPr>
          </a:p>
          <a:p>
            <a:pPr marL="454470" lvl="1" indent="-227235" algn="l">
              <a:lnSpc>
                <a:spcPts val="2904"/>
              </a:lnSpc>
              <a:buFont typeface="Arial"/>
              <a:buChar char="•"/>
            </a:pPr>
            <a:r>
              <a:rPr lang="en-US" sz="2105" spc="206" dirty="0">
                <a:solidFill>
                  <a:srgbClr val="100F0D"/>
                </a:solidFill>
                <a:latin typeface="Libre Baskerville Bold"/>
              </a:rPr>
              <a:t>Training the Brain:</a:t>
            </a:r>
          </a:p>
          <a:p>
            <a:pPr marL="454470" lvl="1" indent="-227235" algn="l">
              <a:lnSpc>
                <a:spcPts val="2904"/>
              </a:lnSpc>
              <a:buFont typeface="Arial"/>
              <a:buChar char="•"/>
            </a:pPr>
            <a:endParaRPr lang="en-US" sz="2105" spc="206" dirty="0">
              <a:solidFill>
                <a:srgbClr val="100F0D"/>
              </a:solidFill>
              <a:latin typeface="Libre Baskerville Bold"/>
            </a:endParaRPr>
          </a:p>
          <a:p>
            <a:pPr marL="454470" lvl="1" indent="-227235" algn="l">
              <a:lnSpc>
                <a:spcPts val="2904"/>
              </a:lnSpc>
              <a:buFont typeface="Arial"/>
              <a:buChar char="•"/>
            </a:pPr>
            <a:r>
              <a:rPr lang="en-US" sz="2105" spc="206" dirty="0">
                <a:solidFill>
                  <a:srgbClr val="100F0D"/>
                </a:solidFill>
                <a:latin typeface="Libre Baskerville Bold"/>
              </a:rPr>
              <a:t>Imagine the </a:t>
            </a:r>
            <a:r>
              <a:rPr lang="en-US" sz="2105" spc="206" dirty="0" err="1">
                <a:solidFill>
                  <a:srgbClr val="100F0D"/>
                </a:solidFill>
                <a:latin typeface="Libre Baskerville Bold"/>
              </a:rPr>
              <a:t>chatbot's</a:t>
            </a:r>
            <a:r>
              <a:rPr lang="en-US" sz="2105" spc="206" dirty="0">
                <a:solidFill>
                  <a:srgbClr val="100F0D"/>
                </a:solidFill>
                <a:latin typeface="Libre Baskerville Bold"/>
              </a:rPr>
              <a:t> brain is a complex machine with many parts.</a:t>
            </a:r>
          </a:p>
          <a:p>
            <a:pPr marL="454470" lvl="1" indent="-227235" algn="l">
              <a:lnSpc>
                <a:spcPts val="2904"/>
              </a:lnSpc>
              <a:buFont typeface="Arial"/>
              <a:buChar char="•"/>
            </a:pPr>
            <a:r>
              <a:rPr lang="en-US" sz="2105" spc="206" dirty="0">
                <a:solidFill>
                  <a:srgbClr val="100F0D"/>
                </a:solidFill>
                <a:latin typeface="Libre Baskerville Bold"/>
              </a:rPr>
              <a:t>The code uses the questions (turned into numbers) and the conversation types (like greetings) to train this brain.</a:t>
            </a:r>
          </a:p>
          <a:p>
            <a:pPr marL="454470" lvl="1" indent="-227235" algn="l">
              <a:lnSpc>
                <a:spcPts val="2904"/>
              </a:lnSpc>
              <a:buFont typeface="Arial"/>
              <a:buChar char="•"/>
            </a:pPr>
            <a:r>
              <a:rPr lang="en-US" sz="2105" spc="206" dirty="0">
                <a:solidFill>
                  <a:srgbClr val="100F0D"/>
                </a:solidFill>
                <a:latin typeface="Libre Baskerville Bold"/>
              </a:rPr>
              <a:t>By showing the brain many questions and their types, it learns to recognize patterns and guess the conversation type for new questions</a:t>
            </a:r>
          </a:p>
          <a:p>
            <a:pPr marL="454470" lvl="1" indent="-227235" algn="l">
              <a:lnSpc>
                <a:spcPts val="2904"/>
              </a:lnSpc>
              <a:buFont typeface="Arial"/>
              <a:buChar char="•"/>
            </a:pPr>
            <a:endParaRPr lang="en-US" sz="2105" spc="206" dirty="0">
              <a:solidFill>
                <a:srgbClr val="100F0D"/>
              </a:solidFill>
              <a:latin typeface="Libre Baskerville Bold"/>
            </a:endParaRPr>
          </a:p>
        </p:txBody>
      </p:sp>
      <p:sp>
        <p:nvSpPr>
          <p:cNvPr id="6" name="Freeform 6"/>
          <p:cNvSpPr/>
          <p:nvPr/>
        </p:nvSpPr>
        <p:spPr>
          <a:xfrm rot="6934188">
            <a:off x="12717199" y="8937862"/>
            <a:ext cx="9752965" cy="1032847"/>
          </a:xfrm>
          <a:custGeom>
            <a:avLst/>
            <a:gdLst/>
            <a:ahLst/>
            <a:cxnLst/>
            <a:rect l="l" t="t" r="r" b="b"/>
            <a:pathLst>
              <a:path w="9752965" h="1032847">
                <a:moveTo>
                  <a:pt x="0" y="0"/>
                </a:moveTo>
                <a:lnTo>
                  <a:pt x="9752965" y="0"/>
                </a:lnTo>
                <a:lnTo>
                  <a:pt x="9752965" y="1032847"/>
                </a:lnTo>
                <a:lnTo>
                  <a:pt x="0" y="103284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6495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28700" y="6628853"/>
            <a:ext cx="17052418" cy="3330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8192" lvl="1" indent="-229096" algn="l">
              <a:lnSpc>
                <a:spcPts val="2928"/>
              </a:lnSpc>
              <a:buFont typeface="Arial"/>
              <a:buChar char="•"/>
            </a:pPr>
            <a:r>
              <a:rPr lang="en-US" sz="2122" spc="207">
                <a:solidFill>
                  <a:srgbClr val="100F0D"/>
                </a:solidFill>
                <a:latin typeface="Libre Baskerville Bold"/>
              </a:rPr>
              <a:t>Saving the Knowledge:</a:t>
            </a:r>
          </a:p>
          <a:p>
            <a:pPr marL="458192" lvl="1" indent="-229096" algn="l">
              <a:lnSpc>
                <a:spcPts val="2928"/>
              </a:lnSpc>
              <a:buFont typeface="Arial"/>
              <a:buChar char="•"/>
            </a:pPr>
            <a:endParaRPr lang="en-US" sz="2122" spc="207">
              <a:solidFill>
                <a:srgbClr val="100F0D"/>
              </a:solidFill>
              <a:latin typeface="Libre Baskerville Bold"/>
            </a:endParaRPr>
          </a:p>
          <a:p>
            <a:pPr marL="458192" lvl="1" indent="-229096" algn="l">
              <a:lnSpc>
                <a:spcPts val="2928"/>
              </a:lnSpc>
              <a:buFont typeface="Arial"/>
              <a:buChar char="•"/>
            </a:pPr>
            <a:r>
              <a:rPr lang="en-US" sz="2122" spc="207">
                <a:solidFill>
                  <a:srgbClr val="100F0D"/>
                </a:solidFill>
                <a:latin typeface="Libre Baskerville Bold"/>
              </a:rPr>
              <a:t>Once the brain is trained, the code saves its knowledge in a file named "my_chatbot_model.h5".</a:t>
            </a:r>
          </a:p>
          <a:p>
            <a:pPr marL="458192" lvl="1" indent="-229096" algn="l">
              <a:lnSpc>
                <a:spcPts val="2928"/>
              </a:lnSpc>
              <a:buFont typeface="Arial"/>
              <a:buChar char="•"/>
            </a:pPr>
            <a:r>
              <a:rPr lang="en-US" sz="2122" spc="207">
                <a:solidFill>
                  <a:srgbClr val="100F0D"/>
                </a:solidFill>
                <a:latin typeface="Libre Baskerville Bold"/>
              </a:rPr>
              <a:t>This file contains everything the chatbot learned from the conversations, so it can answer new questions later.</a:t>
            </a:r>
          </a:p>
          <a:p>
            <a:pPr marL="458192" lvl="1" indent="-229096" algn="l">
              <a:lnSpc>
                <a:spcPts val="2928"/>
              </a:lnSpc>
              <a:buFont typeface="Arial"/>
              <a:buChar char="•"/>
            </a:pPr>
            <a:endParaRPr lang="en-US" sz="2122" spc="207">
              <a:solidFill>
                <a:srgbClr val="100F0D"/>
              </a:solidFill>
              <a:latin typeface="Libre Baskerville Bold"/>
            </a:endParaRPr>
          </a:p>
          <a:p>
            <a:pPr marL="458192" lvl="1" indent="-229096" algn="l">
              <a:lnSpc>
                <a:spcPts val="2928"/>
              </a:lnSpc>
              <a:buFont typeface="Arial"/>
              <a:buChar char="•"/>
            </a:pPr>
            <a:r>
              <a:rPr lang="en-US" sz="2122" spc="207">
                <a:solidFill>
                  <a:srgbClr val="100F0D"/>
                </a:solidFill>
                <a:latin typeface="Libre Baskerville Bold"/>
              </a:rPr>
              <a:t>Dataset:</a:t>
            </a:r>
          </a:p>
          <a:p>
            <a:pPr marL="458192" lvl="1" indent="-229096" algn="l">
              <a:lnSpc>
                <a:spcPts val="2928"/>
              </a:lnSpc>
              <a:buFont typeface="Arial"/>
              <a:buChar char="•"/>
            </a:pPr>
            <a:endParaRPr lang="en-US" sz="2122" spc="207">
              <a:solidFill>
                <a:srgbClr val="100F0D"/>
              </a:solidFill>
              <a:latin typeface="Libre Baskerville Bold"/>
            </a:endParaRPr>
          </a:p>
          <a:p>
            <a:pPr marL="458192" lvl="1" indent="-229096" algn="l">
              <a:lnSpc>
                <a:spcPts val="2928"/>
              </a:lnSpc>
              <a:buFont typeface="Arial"/>
              <a:buChar char="•"/>
            </a:pPr>
            <a:r>
              <a:rPr lang="en-US" sz="2122" spc="207">
                <a:solidFill>
                  <a:srgbClr val="100F0D"/>
                </a:solidFill>
                <a:latin typeface="Libre Baskerville Bold"/>
              </a:rPr>
              <a:t>I used the dataset called full.json which contains large amount of intents to train our chatbot</a:t>
            </a:r>
          </a:p>
          <a:p>
            <a:pPr marL="458192" lvl="1" indent="-229096" algn="l">
              <a:lnSpc>
                <a:spcPts val="2928"/>
              </a:lnSpc>
              <a:buFont typeface="Arial"/>
              <a:buChar char="•"/>
            </a:pPr>
            <a:endParaRPr lang="en-US" sz="2122" spc="207">
              <a:solidFill>
                <a:srgbClr val="100F0D"/>
              </a:solidFill>
              <a:latin typeface="Libre Baskerville Bold"/>
            </a:endParaRPr>
          </a:p>
        </p:txBody>
      </p:sp>
      <p:sp>
        <p:nvSpPr>
          <p:cNvPr id="8" name="Freeform 8"/>
          <p:cNvSpPr/>
          <p:nvPr/>
        </p:nvSpPr>
        <p:spPr>
          <a:xfrm>
            <a:off x="-228600" y="-268584"/>
            <a:ext cx="18789256" cy="11080643"/>
          </a:xfrm>
          <a:custGeom>
            <a:avLst/>
            <a:gdLst/>
            <a:ahLst/>
            <a:cxnLst/>
            <a:rect l="l" t="t" r="r" b="b"/>
            <a:pathLst>
              <a:path w="18833312" h="11080643">
                <a:moveTo>
                  <a:pt x="0" y="0"/>
                </a:moveTo>
                <a:lnTo>
                  <a:pt x="18833312" y="0"/>
                </a:lnTo>
                <a:lnTo>
                  <a:pt x="18833312" y="11080644"/>
                </a:lnTo>
                <a:lnTo>
                  <a:pt x="0" y="110806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</TotalTime>
  <Words>1051</Words>
  <Application>Microsoft Office PowerPoint</Application>
  <PresentationFormat>Custom</PresentationFormat>
  <Paragraphs>128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42" baseType="lpstr">
      <vt:lpstr>Cardo</vt:lpstr>
      <vt:lpstr>Narkisim</vt:lpstr>
      <vt:lpstr>Algerian</vt:lpstr>
      <vt:lpstr>Libre Baskerville Bold</vt:lpstr>
      <vt:lpstr>DM Serif Display</vt:lpstr>
      <vt:lpstr>Calibri</vt:lpstr>
      <vt:lpstr>Lucida Fax</vt:lpstr>
      <vt:lpstr>Castellar</vt:lpstr>
      <vt:lpstr>DM Sans Italics</vt:lpstr>
      <vt:lpstr>Arial</vt:lpstr>
      <vt:lpstr>David</vt:lpstr>
      <vt:lpstr>Imprint MT Shadow</vt:lpstr>
      <vt:lpstr>Bernoru</vt:lpstr>
      <vt:lpstr>DM Sans</vt:lpstr>
      <vt:lpstr>Noto Serif Bold</vt:lpstr>
      <vt:lpstr>Noto Serif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Grey minimalist business project presentation</dc:title>
  <dc:creator>CSE</dc:creator>
  <cp:lastModifiedBy>Students</cp:lastModifiedBy>
  <cp:revision>9</cp:revision>
  <dcterms:created xsi:type="dcterms:W3CDTF">2006-08-16T00:00:00Z</dcterms:created>
  <dcterms:modified xsi:type="dcterms:W3CDTF">2024-04-05T06:57:44Z</dcterms:modified>
  <dc:identifier>DAGBd-eb0y8</dc:identifier>
</cp:coreProperties>
</file>